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43" d="100"/>
          <a:sy n="43" d="100"/>
        </p:scale>
        <p:origin x="21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5F5F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5F5F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5F5F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399" cy="100583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82433" y="1933437"/>
            <a:ext cx="7410450" cy="7905750"/>
          </a:xfrm>
          <a:custGeom>
            <a:avLst/>
            <a:gdLst/>
            <a:ahLst/>
            <a:cxnLst/>
            <a:rect l="l" t="t" r="r" b="b"/>
            <a:pathLst>
              <a:path w="7410450" h="7905750">
                <a:moveTo>
                  <a:pt x="0" y="0"/>
                </a:moveTo>
                <a:lnTo>
                  <a:pt x="7410449" y="0"/>
                </a:lnTo>
                <a:lnTo>
                  <a:pt x="7410449" y="7905749"/>
                </a:lnTo>
                <a:lnTo>
                  <a:pt x="0" y="7905749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2516" y="785272"/>
            <a:ext cx="819150" cy="813435"/>
          </a:xfrm>
          <a:custGeom>
            <a:avLst/>
            <a:gdLst/>
            <a:ahLst/>
            <a:cxnLst/>
            <a:rect l="l" t="t" r="r" b="b"/>
            <a:pathLst>
              <a:path w="819150" h="813435">
                <a:moveTo>
                  <a:pt x="661351" y="813137"/>
                </a:moveTo>
                <a:lnTo>
                  <a:pt x="157435" y="813137"/>
                </a:lnTo>
                <a:lnTo>
                  <a:pt x="107669" y="805161"/>
                </a:lnTo>
                <a:lnTo>
                  <a:pt x="64448" y="782953"/>
                </a:lnTo>
                <a:lnTo>
                  <a:pt x="30370" y="749096"/>
                </a:lnTo>
                <a:lnTo>
                  <a:pt x="8024" y="706175"/>
                </a:lnTo>
                <a:lnTo>
                  <a:pt x="0" y="656772"/>
                </a:lnTo>
                <a:lnTo>
                  <a:pt x="0" y="156375"/>
                </a:lnTo>
                <a:lnTo>
                  <a:pt x="8037" y="106944"/>
                </a:lnTo>
                <a:lnTo>
                  <a:pt x="30400" y="64017"/>
                </a:lnTo>
                <a:lnTo>
                  <a:pt x="64489" y="30168"/>
                </a:lnTo>
                <a:lnTo>
                  <a:pt x="107708" y="7971"/>
                </a:lnTo>
                <a:lnTo>
                  <a:pt x="157435" y="0"/>
                </a:lnTo>
                <a:lnTo>
                  <a:pt x="661351" y="0"/>
                </a:lnTo>
                <a:lnTo>
                  <a:pt x="711121" y="7975"/>
                </a:lnTo>
                <a:lnTo>
                  <a:pt x="754344" y="30182"/>
                </a:lnTo>
                <a:lnTo>
                  <a:pt x="788422" y="64038"/>
                </a:lnTo>
                <a:lnTo>
                  <a:pt x="810764" y="106963"/>
                </a:lnTo>
                <a:lnTo>
                  <a:pt x="818787" y="156375"/>
                </a:lnTo>
                <a:lnTo>
                  <a:pt x="818787" y="656772"/>
                </a:lnTo>
                <a:lnTo>
                  <a:pt x="810754" y="706187"/>
                </a:lnTo>
                <a:lnTo>
                  <a:pt x="788395" y="749109"/>
                </a:lnTo>
                <a:lnTo>
                  <a:pt x="754309" y="782961"/>
                </a:lnTo>
                <a:lnTo>
                  <a:pt x="711091" y="805163"/>
                </a:lnTo>
                <a:lnTo>
                  <a:pt x="661351" y="813137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24436" y="757385"/>
            <a:ext cx="875030" cy="869315"/>
          </a:xfrm>
          <a:custGeom>
            <a:avLst/>
            <a:gdLst/>
            <a:ahLst/>
            <a:cxnLst/>
            <a:rect l="l" t="t" r="r" b="b"/>
            <a:pathLst>
              <a:path w="875030" h="869314">
                <a:moveTo>
                  <a:pt x="689431" y="868929"/>
                </a:moveTo>
                <a:lnTo>
                  <a:pt x="185515" y="868929"/>
                </a:lnTo>
                <a:lnTo>
                  <a:pt x="136260" y="862337"/>
                </a:lnTo>
                <a:lnTo>
                  <a:pt x="91962" y="843739"/>
                </a:lnTo>
                <a:lnTo>
                  <a:pt x="54403" y="814904"/>
                </a:lnTo>
                <a:lnTo>
                  <a:pt x="25367" y="777599"/>
                </a:lnTo>
                <a:lnTo>
                  <a:pt x="6638" y="733595"/>
                </a:lnTo>
                <a:lnTo>
                  <a:pt x="2" y="684688"/>
                </a:lnTo>
                <a:lnTo>
                  <a:pt x="0" y="184251"/>
                </a:lnTo>
                <a:lnTo>
                  <a:pt x="6637" y="135335"/>
                </a:lnTo>
                <a:lnTo>
                  <a:pt x="25365" y="91335"/>
                </a:lnTo>
                <a:lnTo>
                  <a:pt x="54399" y="54031"/>
                </a:lnTo>
                <a:lnTo>
                  <a:pt x="91958" y="25194"/>
                </a:lnTo>
                <a:lnTo>
                  <a:pt x="136257" y="6593"/>
                </a:lnTo>
                <a:lnTo>
                  <a:pt x="185515" y="0"/>
                </a:lnTo>
                <a:lnTo>
                  <a:pt x="689431" y="0"/>
                </a:lnTo>
                <a:lnTo>
                  <a:pt x="738692" y="6594"/>
                </a:lnTo>
                <a:lnTo>
                  <a:pt x="782992" y="25196"/>
                </a:lnTo>
                <a:lnTo>
                  <a:pt x="820550" y="54035"/>
                </a:lnTo>
                <a:lnTo>
                  <a:pt x="821909" y="55782"/>
                </a:lnTo>
                <a:lnTo>
                  <a:pt x="185466" y="55792"/>
                </a:lnTo>
                <a:lnTo>
                  <a:pt x="135189" y="65909"/>
                </a:lnTo>
                <a:lnTo>
                  <a:pt x="94074" y="93477"/>
                </a:lnTo>
                <a:lnTo>
                  <a:pt x="66336" y="134320"/>
                </a:lnTo>
                <a:lnTo>
                  <a:pt x="56159" y="184251"/>
                </a:lnTo>
                <a:lnTo>
                  <a:pt x="56165" y="684688"/>
                </a:lnTo>
                <a:lnTo>
                  <a:pt x="66342" y="734623"/>
                </a:lnTo>
                <a:lnTo>
                  <a:pt x="94092" y="775459"/>
                </a:lnTo>
                <a:lnTo>
                  <a:pt x="135214" y="803010"/>
                </a:lnTo>
                <a:lnTo>
                  <a:pt x="185515" y="813118"/>
                </a:lnTo>
                <a:lnTo>
                  <a:pt x="821943" y="813118"/>
                </a:lnTo>
                <a:lnTo>
                  <a:pt x="820550" y="814907"/>
                </a:lnTo>
                <a:lnTo>
                  <a:pt x="782992" y="843740"/>
                </a:lnTo>
                <a:lnTo>
                  <a:pt x="738692" y="862337"/>
                </a:lnTo>
                <a:lnTo>
                  <a:pt x="689431" y="868929"/>
                </a:lnTo>
                <a:close/>
              </a:path>
              <a:path w="875030" h="869314">
                <a:moveTo>
                  <a:pt x="821943" y="813118"/>
                </a:moveTo>
                <a:lnTo>
                  <a:pt x="689431" y="813118"/>
                </a:lnTo>
                <a:lnTo>
                  <a:pt x="739735" y="803010"/>
                </a:lnTo>
                <a:lnTo>
                  <a:pt x="780857" y="775459"/>
                </a:lnTo>
                <a:lnTo>
                  <a:pt x="808605" y="734623"/>
                </a:lnTo>
                <a:lnTo>
                  <a:pt x="818780" y="684688"/>
                </a:lnTo>
                <a:lnTo>
                  <a:pt x="818784" y="184251"/>
                </a:lnTo>
                <a:lnTo>
                  <a:pt x="808588" y="134298"/>
                </a:lnTo>
                <a:lnTo>
                  <a:pt x="780854" y="93477"/>
                </a:lnTo>
                <a:lnTo>
                  <a:pt x="739731" y="65909"/>
                </a:lnTo>
                <a:lnTo>
                  <a:pt x="689431" y="55792"/>
                </a:lnTo>
                <a:lnTo>
                  <a:pt x="185515" y="55782"/>
                </a:lnTo>
                <a:lnTo>
                  <a:pt x="821917" y="55792"/>
                </a:lnTo>
                <a:lnTo>
                  <a:pt x="849583" y="91340"/>
                </a:lnTo>
                <a:lnTo>
                  <a:pt x="868309" y="135339"/>
                </a:lnTo>
                <a:lnTo>
                  <a:pt x="874946" y="184251"/>
                </a:lnTo>
                <a:lnTo>
                  <a:pt x="874947" y="684688"/>
                </a:lnTo>
                <a:lnTo>
                  <a:pt x="868309" y="733612"/>
                </a:lnTo>
                <a:lnTo>
                  <a:pt x="849583" y="777608"/>
                </a:lnTo>
                <a:lnTo>
                  <a:pt x="821943" y="813118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28008" y="540465"/>
            <a:ext cx="1048385" cy="934085"/>
          </a:xfrm>
          <a:custGeom>
            <a:avLst/>
            <a:gdLst/>
            <a:ahLst/>
            <a:cxnLst/>
            <a:rect l="l" t="t" r="r" b="b"/>
            <a:pathLst>
              <a:path w="1048385" h="934085">
                <a:moveTo>
                  <a:pt x="470611" y="694734"/>
                </a:moveTo>
                <a:lnTo>
                  <a:pt x="284482" y="694734"/>
                </a:lnTo>
                <a:lnTo>
                  <a:pt x="309633" y="655080"/>
                </a:lnTo>
                <a:lnTo>
                  <a:pt x="336754" y="614856"/>
                </a:lnTo>
                <a:lnTo>
                  <a:pt x="365710" y="574250"/>
                </a:lnTo>
                <a:lnTo>
                  <a:pt x="396365" y="533446"/>
                </a:lnTo>
                <a:lnTo>
                  <a:pt x="428585" y="492632"/>
                </a:lnTo>
                <a:lnTo>
                  <a:pt x="462235" y="451993"/>
                </a:lnTo>
                <a:lnTo>
                  <a:pt x="497181" y="411715"/>
                </a:lnTo>
                <a:lnTo>
                  <a:pt x="533286" y="371985"/>
                </a:lnTo>
                <a:lnTo>
                  <a:pt x="570417" y="332988"/>
                </a:lnTo>
                <a:lnTo>
                  <a:pt x="608439" y="294911"/>
                </a:lnTo>
                <a:lnTo>
                  <a:pt x="647216" y="257939"/>
                </a:lnTo>
                <a:lnTo>
                  <a:pt x="686614" y="222259"/>
                </a:lnTo>
                <a:lnTo>
                  <a:pt x="726497" y="188058"/>
                </a:lnTo>
                <a:lnTo>
                  <a:pt x="766731" y="155520"/>
                </a:lnTo>
                <a:lnTo>
                  <a:pt x="807182" y="124832"/>
                </a:lnTo>
                <a:lnTo>
                  <a:pt x="847713" y="96181"/>
                </a:lnTo>
                <a:lnTo>
                  <a:pt x="888191" y="69751"/>
                </a:lnTo>
                <a:lnTo>
                  <a:pt x="928480" y="45730"/>
                </a:lnTo>
                <a:lnTo>
                  <a:pt x="968445" y="24304"/>
                </a:lnTo>
                <a:lnTo>
                  <a:pt x="1016590" y="0"/>
                </a:lnTo>
                <a:lnTo>
                  <a:pt x="1047871" y="55614"/>
                </a:lnTo>
                <a:lnTo>
                  <a:pt x="1026442" y="69938"/>
                </a:lnTo>
                <a:lnTo>
                  <a:pt x="1002601" y="86772"/>
                </a:lnTo>
                <a:lnTo>
                  <a:pt x="948577" y="127914"/>
                </a:lnTo>
                <a:lnTo>
                  <a:pt x="918839" y="152195"/>
                </a:lnTo>
                <a:lnTo>
                  <a:pt x="887583" y="178931"/>
                </a:lnTo>
                <a:lnTo>
                  <a:pt x="855029" y="208108"/>
                </a:lnTo>
                <a:lnTo>
                  <a:pt x="821403" y="239713"/>
                </a:lnTo>
                <a:lnTo>
                  <a:pt x="786925" y="273732"/>
                </a:lnTo>
                <a:lnTo>
                  <a:pt x="751820" y="310151"/>
                </a:lnTo>
                <a:lnTo>
                  <a:pt x="716310" y="348957"/>
                </a:lnTo>
                <a:lnTo>
                  <a:pt x="680619" y="390136"/>
                </a:lnTo>
                <a:lnTo>
                  <a:pt x="644968" y="433674"/>
                </a:lnTo>
                <a:lnTo>
                  <a:pt x="609582" y="479557"/>
                </a:lnTo>
                <a:lnTo>
                  <a:pt x="574683" y="527773"/>
                </a:lnTo>
                <a:lnTo>
                  <a:pt x="540495" y="578306"/>
                </a:lnTo>
                <a:lnTo>
                  <a:pt x="507239" y="631144"/>
                </a:lnTo>
                <a:lnTo>
                  <a:pt x="475139" y="686273"/>
                </a:lnTo>
                <a:lnTo>
                  <a:pt x="470611" y="694734"/>
                </a:lnTo>
                <a:close/>
              </a:path>
              <a:path w="1048385" h="934085">
                <a:moveTo>
                  <a:pt x="282996" y="933587"/>
                </a:moveTo>
                <a:lnTo>
                  <a:pt x="237478" y="911932"/>
                </a:lnTo>
                <a:lnTo>
                  <a:pt x="210300" y="876937"/>
                </a:lnTo>
                <a:lnTo>
                  <a:pt x="173885" y="784145"/>
                </a:lnTo>
                <a:lnTo>
                  <a:pt x="148672" y="716825"/>
                </a:lnTo>
                <a:lnTo>
                  <a:pt x="124929" y="657094"/>
                </a:lnTo>
                <a:lnTo>
                  <a:pt x="102678" y="604504"/>
                </a:lnTo>
                <a:lnTo>
                  <a:pt x="81938" y="558604"/>
                </a:lnTo>
                <a:lnTo>
                  <a:pt x="62731" y="518948"/>
                </a:lnTo>
                <a:lnTo>
                  <a:pt x="45077" y="485086"/>
                </a:lnTo>
                <a:lnTo>
                  <a:pt x="14513" y="432948"/>
                </a:lnTo>
                <a:lnTo>
                  <a:pt x="1644" y="413776"/>
                </a:lnTo>
                <a:lnTo>
                  <a:pt x="0" y="409506"/>
                </a:lnTo>
                <a:lnTo>
                  <a:pt x="71568" y="390032"/>
                </a:lnTo>
                <a:lnTo>
                  <a:pt x="122418" y="444153"/>
                </a:lnTo>
                <a:lnTo>
                  <a:pt x="153819" y="482570"/>
                </a:lnTo>
                <a:lnTo>
                  <a:pt x="186894" y="526805"/>
                </a:lnTo>
                <a:lnTo>
                  <a:pt x="219912" y="575543"/>
                </a:lnTo>
                <a:lnTo>
                  <a:pt x="251140" y="627469"/>
                </a:lnTo>
                <a:lnTo>
                  <a:pt x="260154" y="646975"/>
                </a:lnTo>
                <a:lnTo>
                  <a:pt x="267462" y="662183"/>
                </a:lnTo>
                <a:lnTo>
                  <a:pt x="274944" y="676850"/>
                </a:lnTo>
                <a:lnTo>
                  <a:pt x="284482" y="694734"/>
                </a:lnTo>
                <a:lnTo>
                  <a:pt x="470611" y="694734"/>
                </a:lnTo>
                <a:lnTo>
                  <a:pt x="444418" y="743680"/>
                </a:lnTo>
                <a:lnTo>
                  <a:pt x="415300" y="803349"/>
                </a:lnTo>
                <a:lnTo>
                  <a:pt x="388006" y="865269"/>
                </a:lnTo>
                <a:lnTo>
                  <a:pt x="367757" y="894072"/>
                </a:lnTo>
                <a:lnTo>
                  <a:pt x="343927" y="917070"/>
                </a:lnTo>
                <a:lnTo>
                  <a:pt x="315889" y="931247"/>
                </a:lnTo>
                <a:lnTo>
                  <a:pt x="282996" y="933587"/>
                </a:lnTo>
                <a:close/>
              </a:path>
            </a:pathLst>
          </a:custGeom>
          <a:solidFill>
            <a:srgbClr val="1A48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43107" y="2622117"/>
            <a:ext cx="5000625" cy="0"/>
          </a:xfrm>
          <a:custGeom>
            <a:avLst/>
            <a:gdLst/>
            <a:ahLst/>
            <a:cxnLst/>
            <a:rect l="l" t="t" r="r" b="b"/>
            <a:pathLst>
              <a:path w="5000625">
                <a:moveTo>
                  <a:pt x="0" y="0"/>
                </a:moveTo>
                <a:lnTo>
                  <a:pt x="500062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68141" y="4283305"/>
            <a:ext cx="4981575" cy="0"/>
          </a:xfrm>
          <a:custGeom>
            <a:avLst/>
            <a:gdLst/>
            <a:ahLst/>
            <a:cxnLst/>
            <a:rect l="l" t="t" r="r" b="b"/>
            <a:pathLst>
              <a:path w="4981575">
                <a:moveTo>
                  <a:pt x="0" y="0"/>
                </a:moveTo>
                <a:lnTo>
                  <a:pt x="49815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7239" y="4915332"/>
            <a:ext cx="4972050" cy="0"/>
          </a:xfrm>
          <a:custGeom>
            <a:avLst/>
            <a:gdLst/>
            <a:ahLst/>
            <a:cxnLst/>
            <a:rect l="l" t="t" r="r" b="b"/>
            <a:pathLst>
              <a:path w="4972050">
                <a:moveTo>
                  <a:pt x="0" y="0"/>
                </a:moveTo>
                <a:lnTo>
                  <a:pt x="4972049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02085" y="5509879"/>
            <a:ext cx="4972050" cy="0"/>
          </a:xfrm>
          <a:custGeom>
            <a:avLst/>
            <a:gdLst/>
            <a:ahLst/>
            <a:cxnLst/>
            <a:rect l="l" t="t" r="r" b="b"/>
            <a:pathLst>
              <a:path w="4972050">
                <a:moveTo>
                  <a:pt x="0" y="0"/>
                </a:moveTo>
                <a:lnTo>
                  <a:pt x="4972049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02085" y="6129684"/>
            <a:ext cx="4943475" cy="0"/>
          </a:xfrm>
          <a:custGeom>
            <a:avLst/>
            <a:gdLst/>
            <a:ahLst/>
            <a:cxnLst/>
            <a:rect l="l" t="t" r="r" b="b"/>
            <a:pathLst>
              <a:path w="4943475">
                <a:moveTo>
                  <a:pt x="0" y="0"/>
                </a:moveTo>
                <a:lnTo>
                  <a:pt x="49434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32804" y="2189435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39073" y="2195785"/>
            <a:ext cx="0" cy="375920"/>
          </a:xfrm>
          <a:custGeom>
            <a:avLst/>
            <a:gdLst/>
            <a:ahLst/>
            <a:cxnLst/>
            <a:rect l="l" t="t" r="r" b="b"/>
            <a:pathLst>
              <a:path h="375919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32804" y="2578690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7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28422" y="2195623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32804" y="2682299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39073" y="2688649"/>
            <a:ext cx="0" cy="375920"/>
          </a:xfrm>
          <a:custGeom>
            <a:avLst/>
            <a:gdLst/>
            <a:ahLst/>
            <a:cxnLst/>
            <a:rect l="l" t="t" r="r" b="b"/>
            <a:pathLst>
              <a:path h="375919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32804" y="307155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7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28422" y="2688488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23279" y="3158867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29548" y="3165217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23279" y="3548122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7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18897" y="3165055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23279" y="3725589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29548" y="3731939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23279" y="411484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6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18897" y="3731777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23279" y="436509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29548" y="4371444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223279" y="4754349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6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618897" y="4371282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32804" y="497445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39073" y="4980804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232804" y="5363709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6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628422" y="4980642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32804" y="556685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239073" y="5573204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32804" y="5956110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6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628422" y="5573043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2392" y="216562"/>
            <a:ext cx="4227615" cy="140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5F5F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0407" y="2256913"/>
            <a:ext cx="6311585" cy="4348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ssa.gov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8951" y="7390931"/>
            <a:ext cx="6876415" cy="21996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8900"/>
              </a:lnSpc>
              <a:spcBef>
                <a:spcPts val="90"/>
              </a:spcBef>
            </a:pPr>
            <a:r>
              <a:rPr sz="1000" spc="15" dirty="0">
                <a:latin typeface="Open Sans"/>
                <a:cs typeface="Open Sans"/>
              </a:rPr>
              <a:t>Set </a:t>
            </a:r>
            <a:r>
              <a:rPr sz="1000" spc="20" dirty="0">
                <a:latin typeface="Open Sans"/>
                <a:cs typeface="Open Sans"/>
              </a:rPr>
              <a:t>up </a:t>
            </a:r>
            <a:r>
              <a:rPr sz="1000" spc="15" dirty="0">
                <a:latin typeface="Open Sans"/>
                <a:cs typeface="Open Sans"/>
              </a:rPr>
              <a:t>your appointment with the </a:t>
            </a:r>
            <a:r>
              <a:rPr sz="1000" spc="10" dirty="0">
                <a:latin typeface="Open Sans"/>
                <a:cs typeface="Open Sans"/>
              </a:rPr>
              <a:t>Social Security Administration </a:t>
            </a:r>
            <a:r>
              <a:rPr sz="1000" b="1" spc="15" dirty="0">
                <a:latin typeface="Open Sans"/>
                <a:cs typeface="Open Sans"/>
              </a:rPr>
              <a:t>2-3 </a:t>
            </a:r>
            <a:r>
              <a:rPr sz="1000" b="1" spc="20" dirty="0">
                <a:latin typeface="Open Sans"/>
                <a:cs typeface="Open Sans"/>
              </a:rPr>
              <a:t>months </a:t>
            </a:r>
            <a:r>
              <a:rPr sz="1000" b="1" spc="15" dirty="0">
                <a:latin typeface="Open Sans"/>
                <a:cs typeface="Open Sans"/>
              </a:rPr>
              <a:t>before </a:t>
            </a:r>
            <a:r>
              <a:rPr sz="1000" spc="15" dirty="0">
                <a:latin typeface="Open Sans"/>
                <a:cs typeface="Open Sans"/>
              </a:rPr>
              <a:t>you want to </a:t>
            </a:r>
            <a:r>
              <a:rPr sz="1000" spc="10" dirty="0">
                <a:latin typeface="Open Sans"/>
                <a:cs typeface="Open Sans"/>
              </a:rPr>
              <a:t>start receiving  benefits. </a:t>
            </a:r>
            <a:r>
              <a:rPr sz="1000" spc="15" dirty="0">
                <a:latin typeface="Open Sans"/>
                <a:cs typeface="Open Sans"/>
              </a:rPr>
              <a:t>The </a:t>
            </a:r>
            <a:r>
              <a:rPr sz="1000" spc="10" dirty="0">
                <a:latin typeface="Open Sans"/>
                <a:cs typeface="Open Sans"/>
              </a:rPr>
              <a:t>actual </a:t>
            </a:r>
            <a:r>
              <a:rPr sz="1000" spc="15" dirty="0">
                <a:latin typeface="Open Sans"/>
                <a:cs typeface="Open Sans"/>
              </a:rPr>
              <a:t>date you </a:t>
            </a:r>
            <a:r>
              <a:rPr sz="1000" spc="10" dirty="0">
                <a:latin typeface="Open Sans"/>
                <a:cs typeface="Open Sans"/>
              </a:rPr>
              <a:t>receive </a:t>
            </a:r>
            <a:r>
              <a:rPr sz="1000" spc="15" dirty="0">
                <a:latin typeface="Open Sans"/>
                <a:cs typeface="Open Sans"/>
              </a:rPr>
              <a:t>your check depends </a:t>
            </a:r>
            <a:r>
              <a:rPr sz="1000" spc="20" dirty="0">
                <a:latin typeface="Open Sans"/>
                <a:cs typeface="Open Sans"/>
              </a:rPr>
              <a:t>on </a:t>
            </a:r>
            <a:r>
              <a:rPr sz="1000" spc="15" dirty="0">
                <a:latin typeface="Open Sans"/>
                <a:cs typeface="Open Sans"/>
              </a:rPr>
              <a:t>your </a:t>
            </a:r>
            <a:r>
              <a:rPr sz="1000" spc="10" dirty="0">
                <a:latin typeface="Open Sans"/>
                <a:cs typeface="Open Sans"/>
              </a:rPr>
              <a:t>birth date. Benefits </a:t>
            </a:r>
            <a:r>
              <a:rPr sz="1000" spc="15" dirty="0">
                <a:latin typeface="Open Sans"/>
                <a:cs typeface="Open Sans"/>
              </a:rPr>
              <a:t>are paid </a:t>
            </a:r>
            <a:r>
              <a:rPr sz="1000" spc="20" dirty="0">
                <a:latin typeface="Open Sans"/>
                <a:cs typeface="Open Sans"/>
              </a:rPr>
              <a:t>on</a:t>
            </a:r>
            <a:r>
              <a:rPr sz="1000" spc="15" dirty="0">
                <a:latin typeface="Open Sans"/>
                <a:cs typeface="Open Sans"/>
              </a:rPr>
              <a:t> </a:t>
            </a:r>
            <a:r>
              <a:rPr sz="1000" b="1" spc="15" dirty="0">
                <a:latin typeface="Open Sans"/>
                <a:cs typeface="Open Sans"/>
              </a:rPr>
              <a:t>Wednesdays</a:t>
            </a:r>
            <a:r>
              <a:rPr sz="1000" spc="15" dirty="0">
                <a:latin typeface="Open Sans"/>
                <a:cs typeface="Open Sans"/>
              </a:rPr>
              <a:t>.</a:t>
            </a:r>
            <a:endParaRPr sz="10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00">
              <a:latin typeface="Open Sans"/>
              <a:cs typeface="Open Sans"/>
            </a:endParaRPr>
          </a:p>
          <a:p>
            <a:pPr marL="12700" marR="508634">
              <a:lnSpc>
                <a:spcPct val="118900"/>
              </a:lnSpc>
            </a:pPr>
            <a:r>
              <a:rPr sz="1000" spc="15" dirty="0">
                <a:latin typeface="Open Sans"/>
                <a:cs typeface="Open Sans"/>
              </a:rPr>
              <a:t>Bring </a:t>
            </a:r>
            <a:r>
              <a:rPr sz="1000" b="1" spc="20" dirty="0">
                <a:latin typeface="Open Sans"/>
                <a:cs typeface="Open Sans"/>
              </a:rPr>
              <a:t>two </a:t>
            </a:r>
            <a:r>
              <a:rPr sz="1000" b="1" spc="15" dirty="0">
                <a:latin typeface="Open Sans"/>
                <a:cs typeface="Open Sans"/>
              </a:rPr>
              <a:t>documents </a:t>
            </a:r>
            <a:r>
              <a:rPr sz="1000" spc="15" dirty="0">
                <a:latin typeface="Open Sans"/>
                <a:cs typeface="Open Sans"/>
              </a:rPr>
              <a:t>to your appointment </a:t>
            </a:r>
            <a:r>
              <a:rPr sz="1000" spc="10" dirty="0">
                <a:latin typeface="Open Sans"/>
                <a:cs typeface="Open Sans"/>
              </a:rPr>
              <a:t>(not required): </a:t>
            </a:r>
            <a:r>
              <a:rPr sz="1000" b="1" spc="15" dirty="0">
                <a:latin typeface="Open Sans"/>
                <a:cs typeface="Open Sans"/>
              </a:rPr>
              <a:t>"Your </a:t>
            </a:r>
            <a:r>
              <a:rPr sz="1000" b="1" spc="10" dirty="0">
                <a:latin typeface="Open Sans"/>
                <a:cs typeface="Open Sans"/>
              </a:rPr>
              <a:t>Social </a:t>
            </a:r>
            <a:r>
              <a:rPr sz="1000" b="1" spc="15" dirty="0">
                <a:latin typeface="Open Sans"/>
                <a:cs typeface="Open Sans"/>
              </a:rPr>
              <a:t>Security Statement" </a:t>
            </a:r>
            <a:r>
              <a:rPr sz="1000" spc="15" dirty="0">
                <a:latin typeface="Open Sans"/>
                <a:cs typeface="Open Sans"/>
              </a:rPr>
              <a:t>found </a:t>
            </a:r>
            <a:r>
              <a:rPr sz="1000" spc="10" dirty="0">
                <a:latin typeface="Open Sans"/>
                <a:cs typeface="Open Sans"/>
              </a:rPr>
              <a:t>in  </a:t>
            </a:r>
            <a:r>
              <a:rPr sz="1000" spc="15" dirty="0">
                <a:latin typeface="Open Sans"/>
                <a:cs typeface="Open Sans"/>
              </a:rPr>
              <a:t>your SSA.gov </a:t>
            </a:r>
            <a:r>
              <a:rPr sz="1000" spc="10" dirty="0">
                <a:latin typeface="Open Sans"/>
                <a:cs typeface="Open Sans"/>
              </a:rPr>
              <a:t>portal </a:t>
            </a:r>
            <a:r>
              <a:rPr sz="1000" spc="15" dirty="0">
                <a:latin typeface="Open Sans"/>
                <a:cs typeface="Open Sans"/>
              </a:rPr>
              <a:t>and your </a:t>
            </a:r>
            <a:r>
              <a:rPr sz="1000" b="1" spc="10" dirty="0">
                <a:latin typeface="Open Sans"/>
                <a:cs typeface="Open Sans"/>
              </a:rPr>
              <a:t>LifeYield Social </a:t>
            </a:r>
            <a:r>
              <a:rPr sz="1000" b="1" spc="15" dirty="0">
                <a:latin typeface="Open Sans"/>
                <a:cs typeface="Open Sans"/>
              </a:rPr>
              <a:t>Security</a:t>
            </a:r>
            <a:r>
              <a:rPr sz="1000" b="1" spc="-45" dirty="0">
                <a:latin typeface="Open Sans"/>
                <a:cs typeface="Open Sans"/>
              </a:rPr>
              <a:t> </a:t>
            </a:r>
            <a:r>
              <a:rPr sz="1000" b="1" spc="10" dirty="0">
                <a:latin typeface="Open Sans"/>
                <a:cs typeface="Open Sans"/>
              </a:rPr>
              <a:t>report</a:t>
            </a:r>
            <a:r>
              <a:rPr sz="1000" spc="10" dirty="0">
                <a:latin typeface="Open Sans"/>
                <a:cs typeface="Open Sans"/>
              </a:rPr>
              <a:t>.</a:t>
            </a:r>
            <a:endParaRPr sz="10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000" spc="15" dirty="0">
                <a:latin typeface="Open Sans"/>
                <a:cs typeface="Open Sans"/>
              </a:rPr>
              <a:t>To </a:t>
            </a:r>
            <a:r>
              <a:rPr sz="1000" spc="10" dirty="0">
                <a:latin typeface="Open Sans"/>
                <a:cs typeface="Open Sans"/>
              </a:rPr>
              <a:t>receive </a:t>
            </a:r>
            <a:r>
              <a:rPr sz="1000" spc="15" dirty="0">
                <a:latin typeface="Open Sans"/>
                <a:cs typeface="Open Sans"/>
              </a:rPr>
              <a:t>your check through </a:t>
            </a:r>
            <a:r>
              <a:rPr sz="1000" b="1" spc="10" dirty="0">
                <a:latin typeface="Open Sans"/>
                <a:cs typeface="Open Sans"/>
              </a:rPr>
              <a:t>direct deposit</a:t>
            </a:r>
            <a:r>
              <a:rPr sz="1000" spc="10" dirty="0">
                <a:latin typeface="Open Sans"/>
                <a:cs typeface="Open Sans"/>
              </a:rPr>
              <a:t>, </a:t>
            </a:r>
            <a:r>
              <a:rPr sz="1000" spc="15" dirty="0">
                <a:latin typeface="Open Sans"/>
                <a:cs typeface="Open Sans"/>
              </a:rPr>
              <a:t>note </a:t>
            </a:r>
            <a:r>
              <a:rPr sz="1000" spc="10" dirty="0">
                <a:latin typeface="Open Sans"/>
                <a:cs typeface="Open Sans"/>
              </a:rPr>
              <a:t>this in </a:t>
            </a:r>
            <a:r>
              <a:rPr sz="1000" spc="15" dirty="0">
                <a:latin typeface="Open Sans"/>
                <a:cs typeface="Open Sans"/>
              </a:rPr>
              <a:t>your </a:t>
            </a:r>
            <a:r>
              <a:rPr sz="1000" spc="10" dirty="0">
                <a:latin typeface="Open Sans"/>
                <a:cs typeface="Open Sans"/>
              </a:rPr>
              <a:t>application </a:t>
            </a:r>
            <a:r>
              <a:rPr sz="1000" spc="15" dirty="0">
                <a:latin typeface="Open Sans"/>
                <a:cs typeface="Open Sans"/>
              </a:rPr>
              <a:t>and provide account</a:t>
            </a:r>
            <a:r>
              <a:rPr sz="1000" spc="5" dirty="0">
                <a:latin typeface="Open Sans"/>
                <a:cs typeface="Open Sans"/>
              </a:rPr>
              <a:t> </a:t>
            </a:r>
            <a:r>
              <a:rPr sz="1000" spc="10" dirty="0">
                <a:latin typeface="Open Sans"/>
                <a:cs typeface="Open Sans"/>
              </a:rPr>
              <a:t>information.</a:t>
            </a:r>
            <a:endParaRPr sz="1000">
              <a:latin typeface="Open Sans"/>
              <a:cs typeface="Open San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</a:pPr>
            <a:r>
              <a:rPr sz="1000" b="1" spc="15" dirty="0">
                <a:latin typeface="Open Sans"/>
                <a:cs typeface="Open Sans"/>
              </a:rPr>
              <a:t>Confirm the exact </a:t>
            </a:r>
            <a:r>
              <a:rPr sz="1000" b="1" spc="10" dirty="0">
                <a:latin typeface="Open Sans"/>
                <a:cs typeface="Open Sans"/>
              </a:rPr>
              <a:t>dollar </a:t>
            </a:r>
            <a:r>
              <a:rPr sz="1000" b="1" spc="20" dirty="0">
                <a:latin typeface="Open Sans"/>
                <a:cs typeface="Open Sans"/>
              </a:rPr>
              <a:t>amount </a:t>
            </a:r>
            <a:r>
              <a:rPr sz="1000" spc="15" dirty="0">
                <a:latin typeface="Open Sans"/>
                <a:cs typeface="Open Sans"/>
              </a:rPr>
              <a:t>you expect to </a:t>
            </a:r>
            <a:r>
              <a:rPr sz="1000" spc="10" dirty="0">
                <a:latin typeface="Open Sans"/>
                <a:cs typeface="Open Sans"/>
              </a:rPr>
              <a:t>receive </a:t>
            </a:r>
            <a:r>
              <a:rPr sz="1000" spc="15" dirty="0">
                <a:latin typeface="Open Sans"/>
                <a:cs typeface="Open Sans"/>
              </a:rPr>
              <a:t>with the </a:t>
            </a:r>
            <a:r>
              <a:rPr sz="1000" spc="10" dirty="0">
                <a:latin typeface="Open Sans"/>
                <a:cs typeface="Open Sans"/>
              </a:rPr>
              <a:t>representative </a:t>
            </a:r>
            <a:r>
              <a:rPr sz="1000" spc="15" dirty="0">
                <a:latin typeface="Open Sans"/>
                <a:cs typeface="Open Sans"/>
              </a:rPr>
              <a:t>before you </a:t>
            </a:r>
            <a:r>
              <a:rPr sz="1000" spc="10" dirty="0">
                <a:latin typeface="Open Sans"/>
                <a:cs typeface="Open Sans"/>
              </a:rPr>
              <a:t>leave </a:t>
            </a:r>
            <a:r>
              <a:rPr sz="1000" spc="15" dirty="0">
                <a:latin typeface="Open Sans"/>
                <a:cs typeface="Open Sans"/>
              </a:rPr>
              <a:t>the</a:t>
            </a:r>
            <a:r>
              <a:rPr sz="1000" spc="-25" dirty="0">
                <a:latin typeface="Open Sans"/>
                <a:cs typeface="Open Sans"/>
              </a:rPr>
              <a:t> </a:t>
            </a:r>
            <a:r>
              <a:rPr sz="1000" spc="15" dirty="0">
                <a:latin typeface="Open Sans"/>
                <a:cs typeface="Open Sans"/>
              </a:rPr>
              <a:t>meeting.</a:t>
            </a:r>
            <a:endParaRPr sz="1000">
              <a:latin typeface="Open Sans"/>
              <a:cs typeface="Open Sans"/>
            </a:endParaRPr>
          </a:p>
          <a:p>
            <a:pPr>
              <a:lnSpc>
                <a:spcPct val="100000"/>
              </a:lnSpc>
            </a:pPr>
            <a:endParaRPr sz="1050">
              <a:latin typeface="Open Sans"/>
              <a:cs typeface="Open Sans"/>
            </a:endParaRPr>
          </a:p>
          <a:p>
            <a:pPr marL="12700" marR="85090">
              <a:lnSpc>
                <a:spcPct val="118900"/>
              </a:lnSpc>
            </a:pPr>
            <a:r>
              <a:rPr sz="1000" spc="5" dirty="0">
                <a:latin typeface="Open Sans"/>
                <a:cs typeface="Open Sans"/>
              </a:rPr>
              <a:t>If </a:t>
            </a:r>
            <a:r>
              <a:rPr sz="1000" spc="15" dirty="0">
                <a:latin typeface="Open Sans"/>
                <a:cs typeface="Open Sans"/>
              </a:rPr>
              <a:t>the </a:t>
            </a:r>
            <a:r>
              <a:rPr sz="1000" spc="10" dirty="0">
                <a:latin typeface="Open Sans"/>
                <a:cs typeface="Open Sans"/>
              </a:rPr>
              <a:t>representative </a:t>
            </a:r>
            <a:r>
              <a:rPr sz="1000" spc="15" dirty="0">
                <a:latin typeface="Open Sans"/>
                <a:cs typeface="Open Sans"/>
              </a:rPr>
              <a:t>says you cannot </a:t>
            </a:r>
            <a:r>
              <a:rPr sz="1000" spc="5" dirty="0">
                <a:latin typeface="Open Sans"/>
                <a:cs typeface="Open Sans"/>
              </a:rPr>
              <a:t>file </a:t>
            </a:r>
            <a:r>
              <a:rPr sz="1000" spc="15" dirty="0">
                <a:latin typeface="Open Sans"/>
                <a:cs typeface="Open Sans"/>
              </a:rPr>
              <a:t>with the </a:t>
            </a:r>
            <a:r>
              <a:rPr sz="1000" spc="10" dirty="0">
                <a:latin typeface="Open Sans"/>
                <a:cs typeface="Open Sans"/>
              </a:rPr>
              <a:t>strategy </a:t>
            </a:r>
            <a:r>
              <a:rPr sz="1000" spc="15" dirty="0">
                <a:latin typeface="Open Sans"/>
                <a:cs typeface="Open Sans"/>
              </a:rPr>
              <a:t>you </a:t>
            </a:r>
            <a:r>
              <a:rPr sz="1000" spc="10" dirty="0">
                <a:latin typeface="Open Sans"/>
                <a:cs typeface="Open Sans"/>
              </a:rPr>
              <a:t>presented, </a:t>
            </a:r>
            <a:r>
              <a:rPr sz="1000" b="1" spc="20" dirty="0">
                <a:latin typeface="Open Sans"/>
                <a:cs typeface="Open Sans"/>
              </a:rPr>
              <a:t>make </a:t>
            </a:r>
            <a:r>
              <a:rPr sz="1000" b="1" spc="15" dirty="0">
                <a:latin typeface="Open Sans"/>
                <a:cs typeface="Open Sans"/>
              </a:rPr>
              <a:t>another appointment </a:t>
            </a:r>
            <a:r>
              <a:rPr sz="1000" spc="15" dirty="0">
                <a:latin typeface="Open Sans"/>
                <a:cs typeface="Open Sans"/>
              </a:rPr>
              <a:t>with </a:t>
            </a:r>
            <a:r>
              <a:rPr sz="1000" spc="20" dirty="0">
                <a:latin typeface="Open Sans"/>
                <a:cs typeface="Open Sans"/>
              </a:rPr>
              <a:t>a  </a:t>
            </a:r>
            <a:r>
              <a:rPr sz="1000" spc="10" dirty="0">
                <a:latin typeface="Open Sans"/>
                <a:cs typeface="Open Sans"/>
              </a:rPr>
              <a:t>different representative. </a:t>
            </a:r>
            <a:r>
              <a:rPr sz="1000" spc="15" dirty="0">
                <a:latin typeface="Open Sans"/>
                <a:cs typeface="Open Sans"/>
              </a:rPr>
              <a:t>Not </a:t>
            </a:r>
            <a:r>
              <a:rPr sz="1000" spc="10" dirty="0">
                <a:latin typeface="Open Sans"/>
                <a:cs typeface="Open Sans"/>
              </a:rPr>
              <a:t>all representatives </a:t>
            </a:r>
            <a:r>
              <a:rPr sz="1000" spc="15" dirty="0">
                <a:latin typeface="Open Sans"/>
                <a:cs typeface="Open Sans"/>
              </a:rPr>
              <a:t>are </a:t>
            </a:r>
            <a:r>
              <a:rPr sz="1000" spc="10" dirty="0">
                <a:latin typeface="Open Sans"/>
                <a:cs typeface="Open Sans"/>
              </a:rPr>
              <a:t>familiar </a:t>
            </a:r>
            <a:r>
              <a:rPr sz="1000" spc="15" dirty="0">
                <a:latin typeface="Open Sans"/>
                <a:cs typeface="Open Sans"/>
              </a:rPr>
              <a:t>with </a:t>
            </a:r>
            <a:r>
              <a:rPr sz="1000" spc="10" dirty="0">
                <a:latin typeface="Open Sans"/>
                <a:cs typeface="Open Sans"/>
              </a:rPr>
              <a:t>available filing</a:t>
            </a:r>
            <a:r>
              <a:rPr sz="1000" spc="-30" dirty="0">
                <a:latin typeface="Open Sans"/>
                <a:cs typeface="Open Sans"/>
              </a:rPr>
              <a:t> </a:t>
            </a:r>
            <a:r>
              <a:rPr sz="1000" spc="10" dirty="0">
                <a:latin typeface="Open Sans"/>
                <a:cs typeface="Open Sans"/>
              </a:rPr>
              <a:t>strategies.</a:t>
            </a:r>
            <a:endParaRPr sz="1000">
              <a:latin typeface="Open Sans"/>
              <a:cs typeface="Open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41666" y="2638979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20872" y="3079360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1666" y="3757339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20872" y="4266444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20872" y="4915332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20872" y="5509879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20872" y="6129684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2804" y="6116984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2700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9073" y="6123334"/>
            <a:ext cx="0" cy="375920"/>
          </a:xfrm>
          <a:custGeom>
            <a:avLst/>
            <a:gdLst/>
            <a:ahLst/>
            <a:cxnLst/>
            <a:rect l="l" t="t" r="r" b="b"/>
            <a:pathLst>
              <a:path h="375920">
                <a:moveTo>
                  <a:pt x="0" y="0"/>
                </a:moveTo>
                <a:lnTo>
                  <a:pt x="0" y="375920"/>
                </a:lnTo>
              </a:path>
            </a:pathLst>
          </a:custGeom>
          <a:ln w="12538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2804" y="6506239"/>
            <a:ext cx="402590" cy="0"/>
          </a:xfrm>
          <a:custGeom>
            <a:avLst/>
            <a:gdLst/>
            <a:ahLst/>
            <a:cxnLst/>
            <a:rect l="l" t="t" r="r" b="b"/>
            <a:pathLst>
              <a:path w="402590">
                <a:moveTo>
                  <a:pt x="0" y="0"/>
                </a:moveTo>
                <a:lnTo>
                  <a:pt x="402020" y="0"/>
                </a:lnTo>
              </a:path>
            </a:pathLst>
          </a:custGeom>
          <a:ln w="1396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8422" y="6123172"/>
            <a:ext cx="0" cy="377190"/>
          </a:xfrm>
          <a:custGeom>
            <a:avLst/>
            <a:gdLst/>
            <a:ahLst/>
            <a:cxnLst/>
            <a:rect l="l" t="t" r="r" b="b"/>
            <a:pathLst>
              <a:path h="377189">
                <a:moveTo>
                  <a:pt x="0" y="0"/>
                </a:moveTo>
                <a:lnTo>
                  <a:pt x="0" y="376677"/>
                </a:lnTo>
              </a:path>
            </a:pathLst>
          </a:custGeom>
          <a:ln w="12804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3107" y="6688497"/>
            <a:ext cx="5000625" cy="0"/>
          </a:xfrm>
          <a:custGeom>
            <a:avLst/>
            <a:gdLst/>
            <a:ahLst/>
            <a:cxnLst/>
            <a:rect l="l" t="t" r="r" b="b"/>
            <a:pathLst>
              <a:path w="5000625">
                <a:moveTo>
                  <a:pt x="0" y="0"/>
                </a:moveTo>
                <a:lnTo>
                  <a:pt x="500062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20872" y="6671636"/>
            <a:ext cx="1476375" cy="0"/>
          </a:xfrm>
          <a:custGeom>
            <a:avLst/>
            <a:gdLst/>
            <a:ahLst/>
            <a:cxnLst/>
            <a:rect l="l" t="t" r="r" b="b"/>
            <a:pathLst>
              <a:path w="1476375">
                <a:moveTo>
                  <a:pt x="0" y="0"/>
                </a:moveTo>
                <a:lnTo>
                  <a:pt x="147637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09354" y="6800085"/>
            <a:ext cx="2303145" cy="476250"/>
          </a:xfrm>
          <a:custGeom>
            <a:avLst/>
            <a:gdLst/>
            <a:ahLst/>
            <a:cxnLst/>
            <a:rect l="l" t="t" r="r" b="b"/>
            <a:pathLst>
              <a:path w="2303145" h="476250">
                <a:moveTo>
                  <a:pt x="2302972" y="476249"/>
                </a:moveTo>
                <a:lnTo>
                  <a:pt x="0" y="476249"/>
                </a:lnTo>
                <a:lnTo>
                  <a:pt x="109665" y="238324"/>
                </a:lnTo>
                <a:lnTo>
                  <a:pt x="0" y="0"/>
                </a:lnTo>
                <a:lnTo>
                  <a:pt x="2302972" y="0"/>
                </a:lnTo>
                <a:lnTo>
                  <a:pt x="2192903" y="238324"/>
                </a:lnTo>
                <a:lnTo>
                  <a:pt x="2302972" y="476249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70146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18539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18539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70146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6733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013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6412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15728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6733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15728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21350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6412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26973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75769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75769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26973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819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21350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672957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72957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24162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24162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61309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04080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5287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5287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55687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04080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01268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50064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50064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01268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055687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0689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12916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1010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78580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312916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261309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0689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819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58498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58498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1010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701473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9585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9585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4705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4705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92636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819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98662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392636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44244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444244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49866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80428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5308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013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5308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0428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701473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41432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598662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49866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930187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032999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98139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084203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084203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032999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341432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98139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930187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78580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289825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238621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38621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135810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289825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187014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135810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187014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58703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07096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958703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855892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907096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55892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0965" y="0"/>
                </a:lnTo>
                <a:lnTo>
                  <a:pt x="27013" y="6387"/>
                </a:lnTo>
                <a:lnTo>
                  <a:pt x="27416" y="13572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747253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47253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98457" y="721326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5988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798457" y="6842001"/>
            <a:ext cx="27940" cy="27305"/>
          </a:xfrm>
          <a:custGeom>
            <a:avLst/>
            <a:gdLst/>
            <a:ahLst/>
            <a:cxnLst/>
            <a:rect l="l" t="t" r="r" b="b"/>
            <a:pathLst>
              <a:path w="27939" h="27304">
                <a:moveTo>
                  <a:pt x="21368" y="27145"/>
                </a:moveTo>
                <a:lnTo>
                  <a:pt x="6047" y="27145"/>
                </a:lnTo>
                <a:lnTo>
                  <a:pt x="0" y="21157"/>
                </a:lnTo>
                <a:lnTo>
                  <a:pt x="0" y="5988"/>
                </a:lnTo>
                <a:lnTo>
                  <a:pt x="6047" y="0"/>
                </a:lnTo>
                <a:lnTo>
                  <a:pt x="21368" y="0"/>
                </a:lnTo>
                <a:lnTo>
                  <a:pt x="27416" y="6387"/>
                </a:lnTo>
                <a:lnTo>
                  <a:pt x="27416" y="21157"/>
                </a:lnTo>
                <a:lnTo>
                  <a:pt x="21368" y="27145"/>
                </a:lnTo>
                <a:close/>
              </a:path>
            </a:pathLst>
          </a:custGeom>
          <a:solidFill>
            <a:srgbClr val="26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0406" y="743673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647" y="375294"/>
                </a:moveTo>
                <a:lnTo>
                  <a:pt x="137813" y="368581"/>
                </a:lnTo>
                <a:lnTo>
                  <a:pt x="93002" y="349642"/>
                </a:lnTo>
                <a:lnTo>
                  <a:pt x="55015" y="320279"/>
                </a:lnTo>
                <a:lnTo>
                  <a:pt x="25651" y="282291"/>
                </a:lnTo>
                <a:lnTo>
                  <a:pt x="6713" y="237480"/>
                </a:lnTo>
                <a:lnTo>
                  <a:pt x="0" y="187647"/>
                </a:lnTo>
                <a:lnTo>
                  <a:pt x="6713" y="137813"/>
                </a:lnTo>
                <a:lnTo>
                  <a:pt x="25651" y="93002"/>
                </a:lnTo>
                <a:lnTo>
                  <a:pt x="55015" y="55015"/>
                </a:lnTo>
                <a:lnTo>
                  <a:pt x="93002" y="25651"/>
                </a:lnTo>
                <a:lnTo>
                  <a:pt x="137813" y="6713"/>
                </a:lnTo>
                <a:lnTo>
                  <a:pt x="187647" y="0"/>
                </a:lnTo>
                <a:lnTo>
                  <a:pt x="237480" y="6713"/>
                </a:lnTo>
                <a:lnTo>
                  <a:pt x="247931" y="11129"/>
                </a:lnTo>
                <a:lnTo>
                  <a:pt x="187647" y="11129"/>
                </a:lnTo>
                <a:lnTo>
                  <a:pt x="140773" y="17445"/>
                </a:lnTo>
                <a:lnTo>
                  <a:pt x="98622" y="35262"/>
                </a:lnTo>
                <a:lnTo>
                  <a:pt x="62886" y="62886"/>
                </a:lnTo>
                <a:lnTo>
                  <a:pt x="35262" y="98622"/>
                </a:lnTo>
                <a:lnTo>
                  <a:pt x="17445" y="140773"/>
                </a:lnTo>
                <a:lnTo>
                  <a:pt x="11129" y="187647"/>
                </a:lnTo>
                <a:lnTo>
                  <a:pt x="17445" y="234520"/>
                </a:lnTo>
                <a:lnTo>
                  <a:pt x="35262" y="276672"/>
                </a:lnTo>
                <a:lnTo>
                  <a:pt x="62886" y="312407"/>
                </a:lnTo>
                <a:lnTo>
                  <a:pt x="98622" y="340031"/>
                </a:lnTo>
                <a:lnTo>
                  <a:pt x="140773" y="357848"/>
                </a:lnTo>
                <a:lnTo>
                  <a:pt x="187647" y="364164"/>
                </a:lnTo>
                <a:lnTo>
                  <a:pt x="247931" y="364164"/>
                </a:lnTo>
                <a:lnTo>
                  <a:pt x="237480" y="368581"/>
                </a:lnTo>
                <a:lnTo>
                  <a:pt x="187647" y="375294"/>
                </a:lnTo>
                <a:close/>
              </a:path>
              <a:path w="375920" h="375920">
                <a:moveTo>
                  <a:pt x="187647" y="11129"/>
                </a:moveTo>
                <a:close/>
              </a:path>
              <a:path w="375920" h="375920">
                <a:moveTo>
                  <a:pt x="247931" y="364164"/>
                </a:moveTo>
                <a:lnTo>
                  <a:pt x="187647" y="364164"/>
                </a:lnTo>
                <a:lnTo>
                  <a:pt x="234520" y="357848"/>
                </a:lnTo>
                <a:lnTo>
                  <a:pt x="276672" y="340031"/>
                </a:lnTo>
                <a:lnTo>
                  <a:pt x="312407" y="312407"/>
                </a:lnTo>
                <a:lnTo>
                  <a:pt x="340031" y="276672"/>
                </a:lnTo>
                <a:lnTo>
                  <a:pt x="357848" y="234520"/>
                </a:lnTo>
                <a:lnTo>
                  <a:pt x="364164" y="187647"/>
                </a:lnTo>
                <a:lnTo>
                  <a:pt x="357848" y="140773"/>
                </a:lnTo>
                <a:lnTo>
                  <a:pt x="340031" y="98622"/>
                </a:lnTo>
                <a:lnTo>
                  <a:pt x="312407" y="62886"/>
                </a:lnTo>
                <a:lnTo>
                  <a:pt x="276672" y="35262"/>
                </a:lnTo>
                <a:lnTo>
                  <a:pt x="234520" y="17445"/>
                </a:lnTo>
                <a:lnTo>
                  <a:pt x="187647" y="11129"/>
                </a:lnTo>
                <a:lnTo>
                  <a:pt x="247931" y="11129"/>
                </a:lnTo>
                <a:lnTo>
                  <a:pt x="320279" y="55015"/>
                </a:lnTo>
                <a:lnTo>
                  <a:pt x="349642" y="93002"/>
                </a:lnTo>
                <a:lnTo>
                  <a:pt x="368581" y="137813"/>
                </a:lnTo>
                <a:lnTo>
                  <a:pt x="375294" y="187647"/>
                </a:lnTo>
                <a:lnTo>
                  <a:pt x="368581" y="237480"/>
                </a:lnTo>
                <a:lnTo>
                  <a:pt x="349642" y="282291"/>
                </a:lnTo>
                <a:lnTo>
                  <a:pt x="320279" y="320279"/>
                </a:lnTo>
                <a:lnTo>
                  <a:pt x="282291" y="349642"/>
                </a:lnTo>
                <a:lnTo>
                  <a:pt x="247931" y="36416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87397" y="7577718"/>
            <a:ext cx="48260" cy="97155"/>
          </a:xfrm>
          <a:custGeom>
            <a:avLst/>
            <a:gdLst/>
            <a:ahLst/>
            <a:cxnLst/>
            <a:rect l="l" t="t" r="r" b="b"/>
            <a:pathLst>
              <a:path w="48259" h="97154">
                <a:moveTo>
                  <a:pt x="9860" y="37099"/>
                </a:moveTo>
                <a:lnTo>
                  <a:pt x="0" y="24798"/>
                </a:lnTo>
                <a:lnTo>
                  <a:pt x="31144" y="0"/>
                </a:lnTo>
                <a:lnTo>
                  <a:pt x="47936" y="0"/>
                </a:lnTo>
                <a:lnTo>
                  <a:pt x="47936" y="21576"/>
                </a:lnTo>
                <a:lnTo>
                  <a:pt x="28020" y="21576"/>
                </a:lnTo>
                <a:lnTo>
                  <a:pt x="24603" y="24993"/>
                </a:lnTo>
                <a:lnTo>
                  <a:pt x="22259" y="27239"/>
                </a:lnTo>
                <a:lnTo>
                  <a:pt x="20990" y="28215"/>
                </a:lnTo>
                <a:lnTo>
                  <a:pt x="9860" y="37099"/>
                </a:lnTo>
                <a:close/>
              </a:path>
              <a:path w="48259" h="97154">
                <a:moveTo>
                  <a:pt x="47936" y="96654"/>
                </a:moveTo>
                <a:lnTo>
                  <a:pt x="27532" y="96654"/>
                </a:lnTo>
                <a:lnTo>
                  <a:pt x="27610" y="37099"/>
                </a:lnTo>
                <a:lnTo>
                  <a:pt x="27727" y="31632"/>
                </a:lnTo>
                <a:lnTo>
                  <a:pt x="28020" y="21576"/>
                </a:lnTo>
                <a:lnTo>
                  <a:pt x="47936" y="21576"/>
                </a:lnTo>
                <a:lnTo>
                  <a:pt x="47936" y="9665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9931" y="794471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647" y="375294"/>
                </a:moveTo>
                <a:lnTo>
                  <a:pt x="137813" y="368581"/>
                </a:lnTo>
                <a:lnTo>
                  <a:pt x="93002" y="349642"/>
                </a:lnTo>
                <a:lnTo>
                  <a:pt x="55015" y="320279"/>
                </a:lnTo>
                <a:lnTo>
                  <a:pt x="25651" y="282291"/>
                </a:lnTo>
                <a:lnTo>
                  <a:pt x="6713" y="237480"/>
                </a:lnTo>
                <a:lnTo>
                  <a:pt x="0" y="187647"/>
                </a:lnTo>
                <a:lnTo>
                  <a:pt x="6713" y="137813"/>
                </a:lnTo>
                <a:lnTo>
                  <a:pt x="25651" y="93002"/>
                </a:lnTo>
                <a:lnTo>
                  <a:pt x="55015" y="55015"/>
                </a:lnTo>
                <a:lnTo>
                  <a:pt x="93002" y="25651"/>
                </a:lnTo>
                <a:lnTo>
                  <a:pt x="137813" y="6713"/>
                </a:lnTo>
                <a:lnTo>
                  <a:pt x="187647" y="0"/>
                </a:lnTo>
                <a:lnTo>
                  <a:pt x="237480" y="6713"/>
                </a:lnTo>
                <a:lnTo>
                  <a:pt x="247931" y="11129"/>
                </a:lnTo>
                <a:lnTo>
                  <a:pt x="187647" y="11129"/>
                </a:lnTo>
                <a:lnTo>
                  <a:pt x="140773" y="17445"/>
                </a:lnTo>
                <a:lnTo>
                  <a:pt x="98622" y="35262"/>
                </a:lnTo>
                <a:lnTo>
                  <a:pt x="62886" y="62886"/>
                </a:lnTo>
                <a:lnTo>
                  <a:pt x="35262" y="98622"/>
                </a:lnTo>
                <a:lnTo>
                  <a:pt x="17445" y="140773"/>
                </a:lnTo>
                <a:lnTo>
                  <a:pt x="11129" y="187647"/>
                </a:lnTo>
                <a:lnTo>
                  <a:pt x="17445" y="234520"/>
                </a:lnTo>
                <a:lnTo>
                  <a:pt x="35262" y="276672"/>
                </a:lnTo>
                <a:lnTo>
                  <a:pt x="62886" y="312407"/>
                </a:lnTo>
                <a:lnTo>
                  <a:pt x="98622" y="340031"/>
                </a:lnTo>
                <a:lnTo>
                  <a:pt x="140773" y="357848"/>
                </a:lnTo>
                <a:lnTo>
                  <a:pt x="187647" y="364164"/>
                </a:lnTo>
                <a:lnTo>
                  <a:pt x="247931" y="364164"/>
                </a:lnTo>
                <a:lnTo>
                  <a:pt x="237480" y="368581"/>
                </a:lnTo>
                <a:lnTo>
                  <a:pt x="187647" y="375294"/>
                </a:lnTo>
                <a:close/>
              </a:path>
              <a:path w="375920" h="375920">
                <a:moveTo>
                  <a:pt x="187647" y="11129"/>
                </a:moveTo>
                <a:close/>
              </a:path>
              <a:path w="375920" h="375920">
                <a:moveTo>
                  <a:pt x="247931" y="364164"/>
                </a:moveTo>
                <a:lnTo>
                  <a:pt x="187647" y="364164"/>
                </a:lnTo>
                <a:lnTo>
                  <a:pt x="234520" y="357848"/>
                </a:lnTo>
                <a:lnTo>
                  <a:pt x="276672" y="340031"/>
                </a:lnTo>
                <a:lnTo>
                  <a:pt x="312407" y="312407"/>
                </a:lnTo>
                <a:lnTo>
                  <a:pt x="340031" y="276672"/>
                </a:lnTo>
                <a:lnTo>
                  <a:pt x="357848" y="234520"/>
                </a:lnTo>
                <a:lnTo>
                  <a:pt x="364164" y="187647"/>
                </a:lnTo>
                <a:lnTo>
                  <a:pt x="357848" y="140773"/>
                </a:lnTo>
                <a:lnTo>
                  <a:pt x="340031" y="98622"/>
                </a:lnTo>
                <a:lnTo>
                  <a:pt x="312407" y="62886"/>
                </a:lnTo>
                <a:lnTo>
                  <a:pt x="276672" y="35262"/>
                </a:lnTo>
                <a:lnTo>
                  <a:pt x="234520" y="17445"/>
                </a:lnTo>
                <a:lnTo>
                  <a:pt x="187647" y="11129"/>
                </a:lnTo>
                <a:lnTo>
                  <a:pt x="247931" y="11129"/>
                </a:lnTo>
                <a:lnTo>
                  <a:pt x="320279" y="55015"/>
                </a:lnTo>
                <a:lnTo>
                  <a:pt x="349642" y="93002"/>
                </a:lnTo>
                <a:lnTo>
                  <a:pt x="368581" y="137813"/>
                </a:lnTo>
                <a:lnTo>
                  <a:pt x="375294" y="187647"/>
                </a:lnTo>
                <a:lnTo>
                  <a:pt x="368581" y="237480"/>
                </a:lnTo>
                <a:lnTo>
                  <a:pt x="349642" y="282291"/>
                </a:lnTo>
                <a:lnTo>
                  <a:pt x="320279" y="320279"/>
                </a:lnTo>
                <a:lnTo>
                  <a:pt x="282291" y="349642"/>
                </a:lnTo>
                <a:lnTo>
                  <a:pt x="247931" y="36416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94091" y="8084332"/>
            <a:ext cx="67756" cy="980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39931" y="8422141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647" y="375294"/>
                </a:moveTo>
                <a:lnTo>
                  <a:pt x="137813" y="368581"/>
                </a:lnTo>
                <a:lnTo>
                  <a:pt x="93002" y="349642"/>
                </a:lnTo>
                <a:lnTo>
                  <a:pt x="55015" y="320279"/>
                </a:lnTo>
                <a:lnTo>
                  <a:pt x="25651" y="282291"/>
                </a:lnTo>
                <a:lnTo>
                  <a:pt x="6713" y="237480"/>
                </a:lnTo>
                <a:lnTo>
                  <a:pt x="0" y="187647"/>
                </a:lnTo>
                <a:lnTo>
                  <a:pt x="6713" y="137813"/>
                </a:lnTo>
                <a:lnTo>
                  <a:pt x="25651" y="93002"/>
                </a:lnTo>
                <a:lnTo>
                  <a:pt x="55015" y="55015"/>
                </a:lnTo>
                <a:lnTo>
                  <a:pt x="93002" y="25651"/>
                </a:lnTo>
                <a:lnTo>
                  <a:pt x="137813" y="6713"/>
                </a:lnTo>
                <a:lnTo>
                  <a:pt x="187647" y="0"/>
                </a:lnTo>
                <a:lnTo>
                  <a:pt x="237480" y="6713"/>
                </a:lnTo>
                <a:lnTo>
                  <a:pt x="247931" y="11129"/>
                </a:lnTo>
                <a:lnTo>
                  <a:pt x="187647" y="11129"/>
                </a:lnTo>
                <a:lnTo>
                  <a:pt x="140773" y="17445"/>
                </a:lnTo>
                <a:lnTo>
                  <a:pt x="98622" y="35262"/>
                </a:lnTo>
                <a:lnTo>
                  <a:pt x="62886" y="62886"/>
                </a:lnTo>
                <a:lnTo>
                  <a:pt x="35262" y="98622"/>
                </a:lnTo>
                <a:lnTo>
                  <a:pt x="17445" y="140773"/>
                </a:lnTo>
                <a:lnTo>
                  <a:pt x="11129" y="187647"/>
                </a:lnTo>
                <a:lnTo>
                  <a:pt x="17445" y="234520"/>
                </a:lnTo>
                <a:lnTo>
                  <a:pt x="35262" y="276672"/>
                </a:lnTo>
                <a:lnTo>
                  <a:pt x="62886" y="312407"/>
                </a:lnTo>
                <a:lnTo>
                  <a:pt x="98622" y="340031"/>
                </a:lnTo>
                <a:lnTo>
                  <a:pt x="140773" y="357848"/>
                </a:lnTo>
                <a:lnTo>
                  <a:pt x="187647" y="364164"/>
                </a:lnTo>
                <a:lnTo>
                  <a:pt x="247931" y="364164"/>
                </a:lnTo>
                <a:lnTo>
                  <a:pt x="237480" y="368581"/>
                </a:lnTo>
                <a:lnTo>
                  <a:pt x="187647" y="375294"/>
                </a:lnTo>
                <a:close/>
              </a:path>
              <a:path w="375920" h="375920">
                <a:moveTo>
                  <a:pt x="187647" y="11129"/>
                </a:moveTo>
                <a:close/>
              </a:path>
              <a:path w="375920" h="375920">
                <a:moveTo>
                  <a:pt x="247931" y="364164"/>
                </a:moveTo>
                <a:lnTo>
                  <a:pt x="187647" y="364164"/>
                </a:lnTo>
                <a:lnTo>
                  <a:pt x="234520" y="357848"/>
                </a:lnTo>
                <a:lnTo>
                  <a:pt x="276672" y="340031"/>
                </a:lnTo>
                <a:lnTo>
                  <a:pt x="312407" y="312407"/>
                </a:lnTo>
                <a:lnTo>
                  <a:pt x="340031" y="276672"/>
                </a:lnTo>
                <a:lnTo>
                  <a:pt x="357848" y="234520"/>
                </a:lnTo>
                <a:lnTo>
                  <a:pt x="364164" y="187647"/>
                </a:lnTo>
                <a:lnTo>
                  <a:pt x="357848" y="140773"/>
                </a:lnTo>
                <a:lnTo>
                  <a:pt x="340031" y="98622"/>
                </a:lnTo>
                <a:lnTo>
                  <a:pt x="312407" y="62886"/>
                </a:lnTo>
                <a:lnTo>
                  <a:pt x="276672" y="35262"/>
                </a:lnTo>
                <a:lnTo>
                  <a:pt x="234520" y="17445"/>
                </a:lnTo>
                <a:lnTo>
                  <a:pt x="187647" y="11129"/>
                </a:lnTo>
                <a:lnTo>
                  <a:pt x="247931" y="11129"/>
                </a:lnTo>
                <a:lnTo>
                  <a:pt x="320279" y="55015"/>
                </a:lnTo>
                <a:lnTo>
                  <a:pt x="349642" y="93002"/>
                </a:lnTo>
                <a:lnTo>
                  <a:pt x="368581" y="137813"/>
                </a:lnTo>
                <a:lnTo>
                  <a:pt x="375294" y="187647"/>
                </a:lnTo>
                <a:lnTo>
                  <a:pt x="368581" y="237480"/>
                </a:lnTo>
                <a:lnTo>
                  <a:pt x="349642" y="282291"/>
                </a:lnTo>
                <a:lnTo>
                  <a:pt x="320279" y="320279"/>
                </a:lnTo>
                <a:lnTo>
                  <a:pt x="282291" y="349642"/>
                </a:lnTo>
                <a:lnTo>
                  <a:pt x="247931" y="36416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93993" y="8561950"/>
            <a:ext cx="66975" cy="991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39931" y="8858977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647" y="375294"/>
                </a:moveTo>
                <a:lnTo>
                  <a:pt x="137813" y="368581"/>
                </a:lnTo>
                <a:lnTo>
                  <a:pt x="93002" y="349642"/>
                </a:lnTo>
                <a:lnTo>
                  <a:pt x="55015" y="320279"/>
                </a:lnTo>
                <a:lnTo>
                  <a:pt x="25651" y="282291"/>
                </a:lnTo>
                <a:lnTo>
                  <a:pt x="6713" y="237480"/>
                </a:lnTo>
                <a:lnTo>
                  <a:pt x="0" y="187647"/>
                </a:lnTo>
                <a:lnTo>
                  <a:pt x="6713" y="137813"/>
                </a:lnTo>
                <a:lnTo>
                  <a:pt x="25651" y="93002"/>
                </a:lnTo>
                <a:lnTo>
                  <a:pt x="55015" y="55015"/>
                </a:lnTo>
                <a:lnTo>
                  <a:pt x="93002" y="25651"/>
                </a:lnTo>
                <a:lnTo>
                  <a:pt x="137813" y="6713"/>
                </a:lnTo>
                <a:lnTo>
                  <a:pt x="187647" y="0"/>
                </a:lnTo>
                <a:lnTo>
                  <a:pt x="237480" y="6713"/>
                </a:lnTo>
                <a:lnTo>
                  <a:pt x="247931" y="11129"/>
                </a:lnTo>
                <a:lnTo>
                  <a:pt x="187647" y="11129"/>
                </a:lnTo>
                <a:lnTo>
                  <a:pt x="140773" y="17445"/>
                </a:lnTo>
                <a:lnTo>
                  <a:pt x="98622" y="35262"/>
                </a:lnTo>
                <a:lnTo>
                  <a:pt x="62886" y="62886"/>
                </a:lnTo>
                <a:lnTo>
                  <a:pt x="35262" y="98622"/>
                </a:lnTo>
                <a:lnTo>
                  <a:pt x="17445" y="140773"/>
                </a:lnTo>
                <a:lnTo>
                  <a:pt x="11129" y="187647"/>
                </a:lnTo>
                <a:lnTo>
                  <a:pt x="17445" y="234520"/>
                </a:lnTo>
                <a:lnTo>
                  <a:pt x="35262" y="276672"/>
                </a:lnTo>
                <a:lnTo>
                  <a:pt x="62886" y="312407"/>
                </a:lnTo>
                <a:lnTo>
                  <a:pt x="98622" y="340031"/>
                </a:lnTo>
                <a:lnTo>
                  <a:pt x="140773" y="357848"/>
                </a:lnTo>
                <a:lnTo>
                  <a:pt x="187647" y="364164"/>
                </a:lnTo>
                <a:lnTo>
                  <a:pt x="247931" y="364164"/>
                </a:lnTo>
                <a:lnTo>
                  <a:pt x="237480" y="368581"/>
                </a:lnTo>
                <a:lnTo>
                  <a:pt x="187647" y="375294"/>
                </a:lnTo>
                <a:close/>
              </a:path>
              <a:path w="375920" h="375920">
                <a:moveTo>
                  <a:pt x="187647" y="11129"/>
                </a:moveTo>
                <a:close/>
              </a:path>
              <a:path w="375920" h="375920">
                <a:moveTo>
                  <a:pt x="247931" y="364164"/>
                </a:moveTo>
                <a:lnTo>
                  <a:pt x="187647" y="364164"/>
                </a:lnTo>
                <a:lnTo>
                  <a:pt x="234520" y="357848"/>
                </a:lnTo>
                <a:lnTo>
                  <a:pt x="276672" y="340031"/>
                </a:lnTo>
                <a:lnTo>
                  <a:pt x="312407" y="312407"/>
                </a:lnTo>
                <a:lnTo>
                  <a:pt x="340031" y="276672"/>
                </a:lnTo>
                <a:lnTo>
                  <a:pt x="357848" y="234520"/>
                </a:lnTo>
                <a:lnTo>
                  <a:pt x="364164" y="187647"/>
                </a:lnTo>
                <a:lnTo>
                  <a:pt x="357848" y="140773"/>
                </a:lnTo>
                <a:lnTo>
                  <a:pt x="340031" y="98622"/>
                </a:lnTo>
                <a:lnTo>
                  <a:pt x="312407" y="62886"/>
                </a:lnTo>
                <a:lnTo>
                  <a:pt x="276672" y="35262"/>
                </a:lnTo>
                <a:lnTo>
                  <a:pt x="234520" y="17445"/>
                </a:lnTo>
                <a:lnTo>
                  <a:pt x="187647" y="11129"/>
                </a:lnTo>
                <a:lnTo>
                  <a:pt x="247931" y="11129"/>
                </a:lnTo>
                <a:lnTo>
                  <a:pt x="320279" y="55015"/>
                </a:lnTo>
                <a:lnTo>
                  <a:pt x="349642" y="93002"/>
                </a:lnTo>
                <a:lnTo>
                  <a:pt x="368581" y="137813"/>
                </a:lnTo>
                <a:lnTo>
                  <a:pt x="375294" y="187647"/>
                </a:lnTo>
                <a:lnTo>
                  <a:pt x="368581" y="237480"/>
                </a:lnTo>
                <a:lnTo>
                  <a:pt x="349642" y="282291"/>
                </a:lnTo>
                <a:lnTo>
                  <a:pt x="320279" y="320279"/>
                </a:lnTo>
                <a:lnTo>
                  <a:pt x="282291" y="349642"/>
                </a:lnTo>
                <a:lnTo>
                  <a:pt x="247931" y="36416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91357" y="9000055"/>
            <a:ext cx="72735" cy="965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39931" y="9298820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647" y="375294"/>
                </a:moveTo>
                <a:lnTo>
                  <a:pt x="137813" y="368581"/>
                </a:lnTo>
                <a:lnTo>
                  <a:pt x="93002" y="349642"/>
                </a:lnTo>
                <a:lnTo>
                  <a:pt x="55015" y="320279"/>
                </a:lnTo>
                <a:lnTo>
                  <a:pt x="25651" y="282291"/>
                </a:lnTo>
                <a:lnTo>
                  <a:pt x="6713" y="237480"/>
                </a:lnTo>
                <a:lnTo>
                  <a:pt x="0" y="187647"/>
                </a:lnTo>
                <a:lnTo>
                  <a:pt x="6713" y="137813"/>
                </a:lnTo>
                <a:lnTo>
                  <a:pt x="25651" y="93002"/>
                </a:lnTo>
                <a:lnTo>
                  <a:pt x="55015" y="55015"/>
                </a:lnTo>
                <a:lnTo>
                  <a:pt x="93002" y="25651"/>
                </a:lnTo>
                <a:lnTo>
                  <a:pt x="137813" y="6713"/>
                </a:lnTo>
                <a:lnTo>
                  <a:pt x="187647" y="0"/>
                </a:lnTo>
                <a:lnTo>
                  <a:pt x="237480" y="6713"/>
                </a:lnTo>
                <a:lnTo>
                  <a:pt x="247931" y="11129"/>
                </a:lnTo>
                <a:lnTo>
                  <a:pt x="187647" y="11129"/>
                </a:lnTo>
                <a:lnTo>
                  <a:pt x="140773" y="17445"/>
                </a:lnTo>
                <a:lnTo>
                  <a:pt x="98622" y="35262"/>
                </a:lnTo>
                <a:lnTo>
                  <a:pt x="62886" y="62886"/>
                </a:lnTo>
                <a:lnTo>
                  <a:pt x="35262" y="98622"/>
                </a:lnTo>
                <a:lnTo>
                  <a:pt x="17445" y="140773"/>
                </a:lnTo>
                <a:lnTo>
                  <a:pt x="11129" y="187647"/>
                </a:lnTo>
                <a:lnTo>
                  <a:pt x="17445" y="234520"/>
                </a:lnTo>
                <a:lnTo>
                  <a:pt x="35262" y="276672"/>
                </a:lnTo>
                <a:lnTo>
                  <a:pt x="62886" y="312407"/>
                </a:lnTo>
                <a:lnTo>
                  <a:pt x="98622" y="340031"/>
                </a:lnTo>
                <a:lnTo>
                  <a:pt x="140773" y="357848"/>
                </a:lnTo>
                <a:lnTo>
                  <a:pt x="187647" y="364164"/>
                </a:lnTo>
                <a:lnTo>
                  <a:pt x="247931" y="364164"/>
                </a:lnTo>
                <a:lnTo>
                  <a:pt x="237480" y="368581"/>
                </a:lnTo>
                <a:lnTo>
                  <a:pt x="187647" y="375294"/>
                </a:lnTo>
                <a:close/>
              </a:path>
              <a:path w="375920" h="375920">
                <a:moveTo>
                  <a:pt x="187647" y="11129"/>
                </a:moveTo>
                <a:close/>
              </a:path>
              <a:path w="375920" h="375920">
                <a:moveTo>
                  <a:pt x="247931" y="364164"/>
                </a:moveTo>
                <a:lnTo>
                  <a:pt x="187647" y="364164"/>
                </a:lnTo>
                <a:lnTo>
                  <a:pt x="234520" y="357848"/>
                </a:lnTo>
                <a:lnTo>
                  <a:pt x="276672" y="340031"/>
                </a:lnTo>
                <a:lnTo>
                  <a:pt x="312407" y="312407"/>
                </a:lnTo>
                <a:lnTo>
                  <a:pt x="340031" y="276672"/>
                </a:lnTo>
                <a:lnTo>
                  <a:pt x="357848" y="234520"/>
                </a:lnTo>
                <a:lnTo>
                  <a:pt x="364164" y="187647"/>
                </a:lnTo>
                <a:lnTo>
                  <a:pt x="357848" y="140773"/>
                </a:lnTo>
                <a:lnTo>
                  <a:pt x="340031" y="98622"/>
                </a:lnTo>
                <a:lnTo>
                  <a:pt x="312407" y="62886"/>
                </a:lnTo>
                <a:lnTo>
                  <a:pt x="276672" y="35262"/>
                </a:lnTo>
                <a:lnTo>
                  <a:pt x="234520" y="17445"/>
                </a:lnTo>
                <a:lnTo>
                  <a:pt x="187647" y="11129"/>
                </a:lnTo>
                <a:lnTo>
                  <a:pt x="247931" y="11129"/>
                </a:lnTo>
                <a:lnTo>
                  <a:pt x="320279" y="55015"/>
                </a:lnTo>
                <a:lnTo>
                  <a:pt x="349642" y="93002"/>
                </a:lnTo>
                <a:lnTo>
                  <a:pt x="368581" y="137813"/>
                </a:lnTo>
                <a:lnTo>
                  <a:pt x="375294" y="187647"/>
                </a:lnTo>
                <a:lnTo>
                  <a:pt x="368581" y="237480"/>
                </a:lnTo>
                <a:lnTo>
                  <a:pt x="349642" y="282291"/>
                </a:lnTo>
                <a:lnTo>
                  <a:pt x="320279" y="320279"/>
                </a:lnTo>
                <a:lnTo>
                  <a:pt x="282291" y="349642"/>
                </a:lnTo>
                <a:lnTo>
                  <a:pt x="247931" y="364164"/>
                </a:lnTo>
                <a:close/>
              </a:path>
            </a:pathLst>
          </a:custGeom>
          <a:solidFill>
            <a:srgbClr val="3748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95555" y="9439800"/>
            <a:ext cx="64534" cy="980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967105">
              <a:lnSpc>
                <a:spcPts val="2940"/>
              </a:lnSpc>
              <a:spcBef>
                <a:spcPts val="745"/>
              </a:spcBef>
            </a:pPr>
            <a:r>
              <a:rPr spc="70" dirty="0"/>
              <a:t>Social </a:t>
            </a:r>
            <a:r>
              <a:rPr spc="55" dirty="0"/>
              <a:t>Security  </a:t>
            </a:r>
            <a:r>
              <a:rPr spc="75" dirty="0"/>
              <a:t>Filing</a:t>
            </a:r>
            <a:r>
              <a:rPr spc="-60" dirty="0"/>
              <a:t> </a:t>
            </a:r>
            <a:r>
              <a:rPr spc="90" dirty="0"/>
              <a:t>Checklist</a:t>
            </a:r>
          </a:p>
          <a:p>
            <a:pPr marL="12700" marR="5080">
              <a:lnSpc>
                <a:spcPts val="2200"/>
              </a:lnSpc>
              <a:spcBef>
                <a:spcPts val="80"/>
              </a:spcBef>
            </a:pPr>
            <a:r>
              <a:rPr sz="1550" b="0" spc="90" dirty="0">
                <a:latin typeface="Arial"/>
                <a:cs typeface="Arial"/>
              </a:rPr>
              <a:t>These </a:t>
            </a:r>
            <a:r>
              <a:rPr sz="1550" b="0" spc="60" dirty="0">
                <a:latin typeface="Arial"/>
                <a:cs typeface="Arial"/>
              </a:rPr>
              <a:t>are </a:t>
            </a:r>
            <a:r>
              <a:rPr sz="1550" b="0" spc="114" dirty="0">
                <a:latin typeface="Arial"/>
                <a:cs typeface="Arial"/>
              </a:rPr>
              <a:t>the </a:t>
            </a:r>
            <a:r>
              <a:rPr sz="1550" b="0" spc="90" dirty="0">
                <a:latin typeface="Arial"/>
                <a:cs typeface="Arial"/>
              </a:rPr>
              <a:t>steps </a:t>
            </a:r>
            <a:r>
              <a:rPr sz="1550" b="0" spc="135" dirty="0">
                <a:latin typeface="Arial"/>
                <a:cs typeface="Arial"/>
              </a:rPr>
              <a:t>needed </a:t>
            </a:r>
            <a:r>
              <a:rPr sz="1550" b="0" spc="114" dirty="0">
                <a:latin typeface="Arial"/>
                <a:cs typeface="Arial"/>
              </a:rPr>
              <a:t>to</a:t>
            </a:r>
            <a:r>
              <a:rPr sz="1550" b="0" spc="-60" dirty="0">
                <a:latin typeface="Arial"/>
                <a:cs typeface="Arial"/>
              </a:rPr>
              <a:t> </a:t>
            </a:r>
            <a:r>
              <a:rPr sz="1550" b="0" spc="95" dirty="0">
                <a:latin typeface="Arial"/>
                <a:cs typeface="Arial"/>
              </a:rPr>
              <a:t>maximize  </a:t>
            </a:r>
            <a:r>
              <a:rPr sz="1550" b="0" spc="114" dirty="0">
                <a:latin typeface="Arial"/>
                <a:cs typeface="Arial"/>
              </a:rPr>
              <a:t>your </a:t>
            </a:r>
            <a:r>
              <a:rPr sz="1550" b="0" spc="130" dirty="0">
                <a:latin typeface="Arial"/>
                <a:cs typeface="Arial"/>
              </a:rPr>
              <a:t>income </a:t>
            </a:r>
            <a:r>
              <a:rPr sz="1550" b="0" spc="110" dirty="0">
                <a:latin typeface="Arial"/>
                <a:cs typeface="Arial"/>
              </a:rPr>
              <a:t>from </a:t>
            </a:r>
            <a:r>
              <a:rPr sz="1550" b="0" spc="90" dirty="0">
                <a:latin typeface="Arial"/>
                <a:cs typeface="Arial"/>
              </a:rPr>
              <a:t>Social</a:t>
            </a:r>
            <a:r>
              <a:rPr sz="1550" b="0" spc="-60" dirty="0">
                <a:latin typeface="Arial"/>
                <a:cs typeface="Arial"/>
              </a:rPr>
              <a:t> </a:t>
            </a:r>
            <a:r>
              <a:rPr sz="1550" b="0" spc="90" dirty="0">
                <a:latin typeface="Arial"/>
                <a:cs typeface="Arial"/>
              </a:rPr>
              <a:t>Security.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30407" y="2357120"/>
            <a:ext cx="5071110" cy="434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075" indent="-1911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19710" algn="l"/>
              </a:tabLst>
            </a:pPr>
            <a:r>
              <a:rPr sz="1400" b="1" spc="20" dirty="0">
                <a:solidFill>
                  <a:srgbClr val="0D0D0D"/>
                </a:solidFill>
                <a:latin typeface="Tahoma"/>
                <a:cs typeface="Tahoma"/>
              </a:rPr>
              <a:t>Create </a:t>
            </a:r>
            <a:r>
              <a:rPr sz="1400" b="1" spc="-55" dirty="0">
                <a:solidFill>
                  <a:srgbClr val="0D0D0D"/>
                </a:solidFill>
                <a:latin typeface="Tahoma"/>
                <a:cs typeface="Tahoma"/>
              </a:rPr>
              <a:t>a </a:t>
            </a:r>
            <a:r>
              <a:rPr sz="1400" b="1" u="sng" spc="4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  <a:hlinkClick r:id="rId6"/>
              </a:rPr>
              <a:t>m</a:t>
            </a:r>
            <a:r>
              <a:rPr sz="1400" b="1" spc="40" dirty="0">
                <a:solidFill>
                  <a:srgbClr val="0D0D0D"/>
                </a:solidFill>
                <a:latin typeface="Tahoma"/>
                <a:cs typeface="Tahoma"/>
                <a:hlinkClick r:id="rId6"/>
              </a:rPr>
              <a:t>y</a:t>
            </a:r>
            <a:r>
              <a:rPr sz="1400" b="1" u="sng" spc="4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  <a:hlinkClick r:id="rId6"/>
              </a:rPr>
              <a:t>SSA.</a:t>
            </a:r>
            <a:r>
              <a:rPr sz="1400" b="1" spc="40" dirty="0">
                <a:solidFill>
                  <a:srgbClr val="0D0D0D"/>
                </a:solidFill>
                <a:latin typeface="Tahoma"/>
                <a:cs typeface="Tahoma"/>
                <a:hlinkClick r:id="rId6"/>
              </a:rPr>
              <a:t>g</a:t>
            </a:r>
            <a:r>
              <a:rPr sz="1400" b="1" u="sng" spc="4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ahoma"/>
                <a:cs typeface="Tahoma"/>
                <a:hlinkClick r:id="rId6"/>
              </a:rPr>
              <a:t>ov</a:t>
            </a:r>
            <a:r>
              <a:rPr sz="1400" b="1" spc="-25" dirty="0">
                <a:solidFill>
                  <a:srgbClr val="0D0D0D"/>
                </a:solidFill>
                <a:latin typeface="Tahoma"/>
                <a:cs typeface="Tahoma"/>
                <a:hlinkClick r:id="rId6"/>
              </a:rPr>
              <a:t> </a:t>
            </a: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account.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D0D0D"/>
              </a:buClr>
              <a:buFont typeface="Tahoma"/>
              <a:buAutoNum type="arabicPeriod"/>
            </a:pPr>
            <a:endParaRPr sz="1650" dirty="0">
              <a:latin typeface="Tahoma"/>
              <a:cs typeface="Tahoma"/>
            </a:endParaRPr>
          </a:p>
          <a:p>
            <a:pPr marL="250190" indent="-22225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50825" algn="l"/>
              </a:tabLst>
            </a:pP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Ensure your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information </a:t>
            </a:r>
            <a:r>
              <a:rPr sz="1400" b="1" spc="-15" dirty="0">
                <a:solidFill>
                  <a:srgbClr val="0D0D0D"/>
                </a:solidFill>
                <a:latin typeface="Tahoma"/>
                <a:cs typeface="Tahoma"/>
              </a:rPr>
              <a:t>is</a:t>
            </a:r>
            <a:r>
              <a:rPr sz="1400" b="1" spc="37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0D0D0D"/>
                </a:solidFill>
                <a:latin typeface="Tahoma"/>
                <a:cs typeface="Tahoma"/>
              </a:rPr>
              <a:t>accurate.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D0D0D"/>
              </a:buClr>
              <a:buFont typeface="Tahoma"/>
              <a:buAutoNum type="arabicPeriod"/>
            </a:pPr>
            <a:endParaRPr sz="1600" dirty="0">
              <a:latin typeface="Tahoma"/>
              <a:cs typeface="Tahoma"/>
            </a:endParaRPr>
          </a:p>
          <a:p>
            <a:pPr marL="256540" indent="-228600">
              <a:lnSpc>
                <a:spcPct val="100000"/>
              </a:lnSpc>
              <a:buAutoNum type="arabicPeriod"/>
              <a:tabLst>
                <a:tab pos="257175" algn="l"/>
              </a:tabLst>
            </a:pP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Locate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-20" dirty="0">
                <a:solidFill>
                  <a:srgbClr val="0D0D0D"/>
                </a:solidFill>
                <a:latin typeface="Tahoma"/>
                <a:cs typeface="Tahoma"/>
              </a:rPr>
              <a:t>Full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Retirement </a:t>
            </a:r>
            <a:r>
              <a:rPr sz="1400" b="1" spc="25" dirty="0">
                <a:solidFill>
                  <a:srgbClr val="0D0D0D"/>
                </a:solidFill>
                <a:latin typeface="Tahoma"/>
                <a:cs typeface="Tahoma"/>
              </a:rPr>
              <a:t>Age</a:t>
            </a:r>
            <a:r>
              <a:rPr sz="1400" b="1" spc="9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benefit.</a:t>
            </a:r>
            <a:endParaRPr sz="1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D0D0D"/>
              </a:buClr>
              <a:buFont typeface="Tahoma"/>
              <a:buAutoNum type="arabicPeriod"/>
            </a:pPr>
            <a:endParaRPr sz="1600" dirty="0">
              <a:latin typeface="Tahoma"/>
              <a:cs typeface="Tahoma"/>
            </a:endParaRPr>
          </a:p>
          <a:p>
            <a:pPr marL="28575" marR="581660">
              <a:lnSpc>
                <a:spcPct val="113399"/>
              </a:lnSpc>
              <a:buAutoNum type="arabicPeriod"/>
              <a:tabLst>
                <a:tab pos="255270" algn="l"/>
              </a:tabLst>
            </a:pP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Send </a:t>
            </a:r>
            <a:r>
              <a:rPr sz="1400" b="1" spc="-5" dirty="0">
                <a:solidFill>
                  <a:srgbClr val="0D0D0D"/>
                </a:solidFill>
                <a:latin typeface="Tahoma"/>
                <a:cs typeface="Tahoma"/>
              </a:rPr>
              <a:t>us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updated </a:t>
            </a: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FRA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benefit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and </a:t>
            </a:r>
            <a:r>
              <a:rPr sz="1400" b="1" spc="-45" dirty="0">
                <a:solidFill>
                  <a:srgbClr val="0D0D0D"/>
                </a:solidFill>
                <a:latin typeface="Tahoma"/>
                <a:cs typeface="Tahoma"/>
              </a:rPr>
              <a:t>we </a:t>
            </a:r>
            <a:r>
              <a:rPr sz="1400" b="1" spc="-35" dirty="0">
                <a:solidFill>
                  <a:srgbClr val="0D0D0D"/>
                </a:solidFill>
                <a:latin typeface="Tahoma"/>
                <a:cs typeface="Tahoma"/>
              </a:rPr>
              <a:t>will 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put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-20" dirty="0">
                <a:solidFill>
                  <a:srgbClr val="0D0D0D"/>
                </a:solidFill>
                <a:latin typeface="Tahoma"/>
                <a:cs typeface="Tahoma"/>
              </a:rPr>
              <a:t>Information </a:t>
            </a:r>
            <a:r>
              <a:rPr sz="1400" b="1" spc="-15" dirty="0">
                <a:solidFill>
                  <a:srgbClr val="0D0D0D"/>
                </a:solidFill>
                <a:latin typeface="Tahoma"/>
                <a:cs typeface="Tahoma"/>
              </a:rPr>
              <a:t>into</a:t>
            </a:r>
            <a:r>
              <a:rPr sz="1400" b="1" spc="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LifeYield.</a:t>
            </a:r>
            <a:endParaRPr sz="1400" dirty="0">
              <a:latin typeface="Tahoma"/>
              <a:cs typeface="Tahoma"/>
            </a:endParaRPr>
          </a:p>
          <a:p>
            <a:pPr marL="46355" marR="328295">
              <a:lnSpc>
                <a:spcPct val="113399"/>
              </a:lnSpc>
              <a:spcBef>
                <a:spcPts val="1315"/>
              </a:spcBef>
              <a:buAutoNum type="arabicPeriod"/>
              <a:tabLst>
                <a:tab pos="274320" algn="l"/>
              </a:tabLst>
            </a:pP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Together, </a:t>
            </a:r>
            <a:r>
              <a:rPr sz="1400" b="1" spc="-45" dirty="0">
                <a:solidFill>
                  <a:srgbClr val="0D0D0D"/>
                </a:solidFill>
                <a:latin typeface="Tahoma"/>
                <a:cs typeface="Tahoma"/>
              </a:rPr>
              <a:t>we </a:t>
            </a:r>
            <a:r>
              <a:rPr sz="1400" b="1" spc="-35" dirty="0">
                <a:solidFill>
                  <a:srgbClr val="0D0D0D"/>
                </a:solidFill>
                <a:latin typeface="Tahoma"/>
                <a:cs typeface="Tahoma"/>
              </a:rPr>
              <a:t>will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decide </a:t>
            </a:r>
            <a:r>
              <a:rPr sz="1400" b="1" spc="-30" dirty="0">
                <a:solidFill>
                  <a:srgbClr val="0D0D0D"/>
                </a:solidFill>
                <a:latin typeface="Tahoma"/>
                <a:cs typeface="Tahoma"/>
              </a:rPr>
              <a:t>on </a:t>
            </a:r>
            <a:r>
              <a:rPr sz="1400" b="1" spc="-55" dirty="0">
                <a:solidFill>
                  <a:srgbClr val="0D0D0D"/>
                </a:solidFill>
                <a:latin typeface="Tahoma"/>
                <a:cs typeface="Tahoma"/>
              </a:rPr>
              <a:t>a </a:t>
            </a:r>
            <a:r>
              <a:rPr sz="1400" b="1" spc="-5" dirty="0">
                <a:solidFill>
                  <a:srgbClr val="0D0D0D"/>
                </a:solidFill>
                <a:latin typeface="Tahoma"/>
                <a:cs typeface="Tahoma"/>
              </a:rPr>
              <a:t>filing </a:t>
            </a:r>
            <a:r>
              <a:rPr sz="1400" b="1" spc="20" dirty="0">
                <a:solidFill>
                  <a:srgbClr val="0D0D0D"/>
                </a:solidFill>
                <a:latin typeface="Tahoma"/>
                <a:cs typeface="Tahoma"/>
              </a:rPr>
              <a:t>strategy </a:t>
            </a:r>
            <a:r>
              <a:rPr sz="1400" b="1" spc="-5" dirty="0">
                <a:solidFill>
                  <a:srgbClr val="0D0D0D"/>
                </a:solidFill>
                <a:latin typeface="Tahoma"/>
                <a:cs typeface="Tahoma"/>
              </a:rPr>
              <a:t>that 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you are </a:t>
            </a: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comfortable </a:t>
            </a:r>
            <a:r>
              <a:rPr sz="1400" b="1" spc="-25" dirty="0">
                <a:solidFill>
                  <a:srgbClr val="0D0D0D"/>
                </a:solidFill>
                <a:latin typeface="Tahoma"/>
                <a:cs typeface="Tahoma"/>
              </a:rPr>
              <a:t>with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by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using</a:t>
            </a:r>
            <a:r>
              <a:rPr sz="1400" b="1" spc="2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LifeYield.</a:t>
            </a:r>
            <a:endParaRPr sz="1400" dirty="0">
              <a:latin typeface="Tahoma"/>
              <a:cs typeface="Tahoma"/>
            </a:endParaRPr>
          </a:p>
          <a:p>
            <a:pPr marL="37465" marR="5080">
              <a:lnSpc>
                <a:spcPct val="113399"/>
              </a:lnSpc>
              <a:spcBef>
                <a:spcPts val="990"/>
              </a:spcBef>
              <a:buAutoNum type="arabicPeriod"/>
              <a:tabLst>
                <a:tab pos="264795" algn="l"/>
              </a:tabLst>
            </a:pP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We </a:t>
            </a:r>
            <a:r>
              <a:rPr sz="1400" b="1" spc="-35" dirty="0">
                <a:solidFill>
                  <a:srgbClr val="0D0D0D"/>
                </a:solidFill>
                <a:latin typeface="Tahoma"/>
                <a:cs typeface="Tahoma"/>
              </a:rPr>
              <a:t>will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send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you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Social </a:t>
            </a:r>
            <a:r>
              <a:rPr sz="1400" b="1" spc="30" dirty="0">
                <a:solidFill>
                  <a:srgbClr val="0D0D0D"/>
                </a:solidFill>
                <a:latin typeface="Tahoma"/>
                <a:cs typeface="Tahoma"/>
              </a:rPr>
              <a:t>Security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report </a:t>
            </a:r>
            <a:r>
              <a:rPr sz="1400" b="1" spc="-25" dirty="0">
                <a:solidFill>
                  <a:srgbClr val="0D0D0D"/>
                </a:solidFill>
                <a:latin typeface="Tahoma"/>
                <a:cs typeface="Tahoma"/>
              </a:rPr>
              <a:t>to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help 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you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complete your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online</a:t>
            </a:r>
            <a:r>
              <a:rPr sz="1400" b="1" spc="37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application.</a:t>
            </a:r>
            <a:endParaRPr sz="1400" dirty="0">
              <a:latin typeface="Tahoma"/>
              <a:cs typeface="Tahoma"/>
            </a:endParaRPr>
          </a:p>
          <a:p>
            <a:pPr marL="37465" marR="375920">
              <a:lnSpc>
                <a:spcPct val="113399"/>
              </a:lnSpc>
              <a:spcBef>
                <a:spcPts val="1019"/>
              </a:spcBef>
              <a:buAutoNum type="arabicPeriod"/>
              <a:tabLst>
                <a:tab pos="248920" algn="l"/>
              </a:tabLst>
            </a:pP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Complete your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application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online </a:t>
            </a:r>
            <a:r>
              <a:rPr sz="1400" b="1" spc="-20" dirty="0">
                <a:solidFill>
                  <a:srgbClr val="0D0D0D"/>
                </a:solidFill>
                <a:latin typeface="Tahoma"/>
                <a:cs typeface="Tahoma"/>
              </a:rPr>
              <a:t>at </a:t>
            </a:r>
            <a:r>
              <a:rPr sz="1400" b="1" spc="40" dirty="0">
                <a:solidFill>
                  <a:srgbClr val="0D0D0D"/>
                </a:solidFill>
                <a:latin typeface="Tahoma"/>
                <a:cs typeface="Tahoma"/>
              </a:rPr>
              <a:t>mySSA.gov 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before scheduling your </a:t>
            </a: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appointment </a:t>
            </a:r>
            <a:r>
              <a:rPr sz="1400" b="1" spc="-25" dirty="0">
                <a:solidFill>
                  <a:srgbClr val="0D0D0D"/>
                </a:solidFill>
                <a:latin typeface="Tahoma"/>
                <a:cs typeface="Tahoma"/>
              </a:rPr>
              <a:t>with </a:t>
            </a:r>
            <a:r>
              <a:rPr sz="1400" b="1" spc="-10" dirty="0">
                <a:solidFill>
                  <a:srgbClr val="0D0D0D"/>
                </a:solidFill>
                <a:latin typeface="Tahoma"/>
                <a:cs typeface="Tahoma"/>
              </a:rPr>
              <a:t>the</a:t>
            </a:r>
            <a:r>
              <a:rPr sz="1400" b="1" spc="204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spc="50" dirty="0">
                <a:solidFill>
                  <a:srgbClr val="0D0D0D"/>
                </a:solidFill>
                <a:latin typeface="Tahoma"/>
                <a:cs typeface="Tahoma"/>
              </a:rPr>
              <a:t>SSA.</a:t>
            </a:r>
            <a:endParaRPr sz="1400" dirty="0">
              <a:latin typeface="Tahoma"/>
              <a:cs typeface="Tahoma"/>
            </a:endParaRPr>
          </a:p>
          <a:p>
            <a:pPr marL="12700" marR="680085">
              <a:lnSpc>
                <a:spcPct val="113399"/>
              </a:lnSpc>
              <a:spcBef>
                <a:spcPts val="620"/>
              </a:spcBef>
              <a:buAutoNum type="arabicPeriod"/>
              <a:tabLst>
                <a:tab pos="239395" algn="l"/>
              </a:tabLst>
            </a:pPr>
            <a:r>
              <a:rPr sz="1400" b="1" spc="5" dirty="0">
                <a:solidFill>
                  <a:srgbClr val="0D0D0D"/>
                </a:solidFill>
                <a:latin typeface="Tahoma"/>
                <a:cs typeface="Tahoma"/>
              </a:rPr>
              <a:t>Bring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15" dirty="0">
                <a:solidFill>
                  <a:srgbClr val="0D0D0D"/>
                </a:solidFill>
                <a:latin typeface="Tahoma"/>
                <a:cs typeface="Tahoma"/>
              </a:rPr>
              <a:t>LifeYield Social </a:t>
            </a:r>
            <a:r>
              <a:rPr sz="1400" b="1" spc="30" dirty="0">
                <a:solidFill>
                  <a:srgbClr val="0D0D0D"/>
                </a:solidFill>
                <a:latin typeface="Tahoma"/>
                <a:cs typeface="Tahoma"/>
              </a:rPr>
              <a:t>Security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report </a:t>
            </a:r>
            <a:r>
              <a:rPr sz="1400" b="1" spc="-25" dirty="0">
                <a:solidFill>
                  <a:srgbClr val="0D0D0D"/>
                </a:solidFill>
                <a:latin typeface="Tahoma"/>
                <a:cs typeface="Tahoma"/>
              </a:rPr>
              <a:t>to  </a:t>
            </a:r>
            <a:r>
              <a:rPr sz="1400" b="1" spc="10" dirty="0">
                <a:solidFill>
                  <a:srgbClr val="0D0D0D"/>
                </a:solidFill>
                <a:latin typeface="Tahoma"/>
                <a:cs typeface="Tahoma"/>
              </a:rPr>
              <a:t>your </a:t>
            </a:r>
            <a:r>
              <a:rPr sz="1400" b="1" spc="75" dirty="0">
                <a:solidFill>
                  <a:srgbClr val="0D0D0D"/>
                </a:solidFill>
                <a:latin typeface="Tahoma"/>
                <a:cs typeface="Tahoma"/>
              </a:rPr>
              <a:t>SSA</a:t>
            </a:r>
            <a:r>
              <a:rPr sz="1400" b="1" spc="18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0D0D0D"/>
                </a:solidFill>
                <a:latin typeface="Tahoma"/>
                <a:cs typeface="Tahoma"/>
              </a:rPr>
              <a:t>appointment.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189486" y="1922132"/>
            <a:ext cx="9829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Open Sans"/>
                <a:cs typeface="Open Sans"/>
              </a:rPr>
              <a:t>Deadline:</a:t>
            </a:r>
            <a:endParaRPr sz="1600">
              <a:latin typeface="Open Sans"/>
              <a:cs typeface="Open Sans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077909" y="6850053"/>
            <a:ext cx="1616710" cy="360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45" dirty="0">
                <a:solidFill>
                  <a:srgbClr val="F5F5F5"/>
                </a:solidFill>
                <a:latin typeface="Tahoma"/>
                <a:cs typeface="Tahoma"/>
              </a:rPr>
              <a:t>Helpful</a:t>
            </a:r>
            <a:r>
              <a:rPr sz="2200" b="1" spc="-28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200" b="1" spc="-20" dirty="0">
                <a:solidFill>
                  <a:srgbClr val="F5F5F5"/>
                </a:solidFill>
                <a:latin typeface="Tahoma"/>
                <a:cs typeface="Tahoma"/>
              </a:rPr>
              <a:t>Tips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43107" y="3079360"/>
            <a:ext cx="5000625" cy="0"/>
          </a:xfrm>
          <a:custGeom>
            <a:avLst/>
            <a:gdLst/>
            <a:ahLst/>
            <a:cxnLst/>
            <a:rect l="l" t="t" r="r" b="b"/>
            <a:pathLst>
              <a:path w="5000625">
                <a:moveTo>
                  <a:pt x="0" y="0"/>
                </a:moveTo>
                <a:lnTo>
                  <a:pt x="500062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43107" y="3572788"/>
            <a:ext cx="5000625" cy="0"/>
          </a:xfrm>
          <a:custGeom>
            <a:avLst/>
            <a:gdLst/>
            <a:ahLst/>
            <a:cxnLst/>
            <a:rect l="l" t="t" r="r" b="b"/>
            <a:pathLst>
              <a:path w="5000625">
                <a:moveTo>
                  <a:pt x="0" y="0"/>
                </a:moveTo>
                <a:lnTo>
                  <a:pt x="5000624" y="0"/>
                </a:lnTo>
              </a:path>
            </a:pathLst>
          </a:custGeom>
          <a:ln w="38099">
            <a:solidFill>
              <a:srgbClr val="3748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F501E6C-CB34-4FE4-AE4C-3C4D9EBCE17F}"/>
              </a:ext>
            </a:extLst>
          </p:cNvPr>
          <p:cNvSpPr txBox="1"/>
          <p:nvPr/>
        </p:nvSpPr>
        <p:spPr>
          <a:xfrm>
            <a:off x="5941666" y="48364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[Your Logo Here]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D0D0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D8836D946AB94CA47C288041CE205B" ma:contentTypeVersion="12" ma:contentTypeDescription="Create a new document." ma:contentTypeScope="" ma:versionID="6c0c8bac9054a9be7562761e0e142127">
  <xsd:schema xmlns:xsd="http://www.w3.org/2001/XMLSchema" xmlns:xs="http://www.w3.org/2001/XMLSchema" xmlns:p="http://schemas.microsoft.com/office/2006/metadata/properties" xmlns:ns3="8bdbfa30-b509-4023-8321-ea44efd16485" xmlns:ns4="4eb8d640-bb5b-429c-80ab-9c3849405192" targetNamespace="http://schemas.microsoft.com/office/2006/metadata/properties" ma:root="true" ma:fieldsID="d195d7f00d958d167c023bcea3a87d5e" ns3:_="" ns4:_="">
    <xsd:import namespace="8bdbfa30-b509-4023-8321-ea44efd16485"/>
    <xsd:import namespace="4eb8d640-bb5b-429c-80ab-9c38494051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bfa30-b509-4023-8321-ea44efd164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8d640-bb5b-429c-80ab-9c3849405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50ABBA-57AF-4CF1-9424-C3917801C3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bfa30-b509-4023-8321-ea44efd16485"/>
    <ds:schemaRef ds:uri="4eb8d640-bb5b-429c-80ab-9c3849405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A582DC-03AC-4C99-A0A4-47525B6546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66F719-7581-45CA-A055-5597E9D939A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b8d640-bb5b-429c-80ab-9c3849405192"/>
    <ds:schemaRef ds:uri="8bdbfa30-b509-4023-8321-ea44efd164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257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Tahoma</vt:lpstr>
      <vt:lpstr>Office Theme</vt:lpstr>
      <vt:lpstr>Social Security  Filing Checklist These are the steps needed to maximize  your income from Social Security.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Social Security Filing Checklist</dc:title>
  <dc:creator>Alyson Furda</dc:creator>
  <cp:keywords>DAD-BIoont0,BACqHi6ojeg</cp:keywords>
  <cp:lastModifiedBy>Alyson Furda</cp:lastModifiedBy>
  <cp:revision>1</cp:revision>
  <dcterms:created xsi:type="dcterms:W3CDTF">2020-06-15T18:55:39Z</dcterms:created>
  <dcterms:modified xsi:type="dcterms:W3CDTF">2020-06-15T18:56:59Z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0x010100DBD8836D946AB94CA47C288041CE205B</vt:lpwstr>
  </property>
</Properties>
</file>